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5"/>
  </p:sldMasterIdLst>
  <p:notesMasterIdLst>
    <p:notesMasterId r:id="rId18"/>
  </p:notesMasterIdLst>
  <p:handoutMasterIdLst>
    <p:handoutMasterId r:id="rId19"/>
  </p:handoutMasterIdLst>
  <p:sldIdLst>
    <p:sldId id="261" r:id="rId6"/>
    <p:sldId id="276" r:id="rId7"/>
    <p:sldId id="278" r:id="rId8"/>
    <p:sldId id="281" r:id="rId9"/>
    <p:sldId id="285" r:id="rId10"/>
    <p:sldId id="287" r:id="rId11"/>
    <p:sldId id="284" r:id="rId12"/>
    <p:sldId id="286" r:id="rId13"/>
    <p:sldId id="289" r:id="rId14"/>
    <p:sldId id="288" r:id="rId15"/>
    <p:sldId id="280" r:id="rId16"/>
    <p:sldId id="290" r:id="rId17"/>
  </p:sldIdLst>
  <p:sldSz cx="9144000" cy="5143500" type="screen16x9"/>
  <p:notesSz cx="6797675" cy="9926638"/>
  <p:custDataLst>
    <p:tags r:id="rId20"/>
  </p:custData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FF9933"/>
    <a:srgbClr val="A6A6A6"/>
    <a:srgbClr val="726E4B"/>
    <a:srgbClr val="7D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91" autoAdjust="0"/>
    <p:restoredTop sz="68639" autoAdjust="0"/>
  </p:normalViewPr>
  <p:slideViewPr>
    <p:cSldViewPr>
      <p:cViewPr varScale="1">
        <p:scale>
          <a:sx n="101" d="100"/>
          <a:sy n="101" d="100"/>
        </p:scale>
        <p:origin x="-288" y="-9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>
        <p:scale>
          <a:sx n="130" d="100"/>
          <a:sy n="130" d="100"/>
        </p:scale>
        <p:origin x="1900" y="-2268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en-US" altLang="ja-JP" smtClean="0">
                <a:latin typeface="Segoe UI" panose="020B0502040204020203" pitchFamily="34" charset="0"/>
                <a:ea typeface="Meiryo UI" panose="020B0604030504040204" pitchFamily="50" charset="-128"/>
              </a:rPr>
              <a:t>Socionext Inc.</a:t>
            </a:r>
            <a:endParaRPr kumimoji="1" lang="ja-JP" altLang="en-US">
              <a:latin typeface="Segoe UI" panose="020B0502040204020203" pitchFamily="34" charset="0"/>
              <a:ea typeface="Meiryo UI" panose="020B0604030504040204" pitchFamily="50" charset="-128"/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0D0F1F-ED47-4833-8C67-56906D75A8F8}" type="datetime1">
              <a:rPr kumimoji="1" lang="en-US" altLang="ja-JP" smtClean="0">
                <a:latin typeface="Segoe UI" panose="020B0502040204020203" pitchFamily="34" charset="0"/>
                <a:ea typeface="Meiryo UI" panose="020B0604030504040204" pitchFamily="50" charset="-128"/>
              </a:rPr>
              <a:t>5/23/2019</a:t>
            </a:fld>
            <a:endParaRPr kumimoji="1" lang="ja-JP" altLang="en-US">
              <a:latin typeface="Segoe UI" panose="020B0502040204020203" pitchFamily="34" charset="0"/>
              <a:ea typeface="Meiryo UI" panose="020B0604030504040204" pitchFamily="50" charset="-128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en-US" altLang="ja-JP" dirty="0" smtClean="0">
                <a:latin typeface="Segoe UI" panose="020B0502040204020203" pitchFamily="34" charset="0"/>
                <a:ea typeface="Meiryo UI" panose="020B0604030504040204" pitchFamily="50" charset="-128"/>
              </a:rPr>
              <a:t>&amp; Copyright 2018</a:t>
            </a:r>
            <a:endParaRPr kumimoji="1" lang="ja-JP" altLang="en-US" dirty="0">
              <a:latin typeface="Segoe UI" panose="020B0502040204020203" pitchFamily="34" charset="0"/>
              <a:ea typeface="Meiryo UI" panose="020B0604030504040204" pitchFamily="50" charset="-128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F27556-40B8-4A59-8BE1-8AAFEFFE2042}" type="slidenum">
              <a:rPr kumimoji="1" lang="ja-JP" altLang="en-US" smtClean="0">
                <a:latin typeface="Segoe UI" panose="020B0502040204020203" pitchFamily="34" charset="0"/>
                <a:ea typeface="Meiryo UI" panose="020B0604030504040204" pitchFamily="50" charset="-128"/>
              </a:rPr>
              <a:t>‹#›</a:t>
            </a:fld>
            <a:endParaRPr kumimoji="1" lang="ja-JP" altLang="en-US">
              <a:latin typeface="Segoe UI" panose="020B0502040204020203" pitchFamily="34" charset="0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16203536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aseline="0">
                <a:latin typeface="Segoe UI" panose="020B0502040204020203" pitchFamily="34" charset="0"/>
                <a:ea typeface="Meiryo UI" panose="020B0604030504040204" pitchFamily="50" charset="-128"/>
                <a:cs typeface="Segoe UI" panose="020B0502040204020203" pitchFamily="34" charset="0"/>
              </a:defRPr>
            </a:lvl1pPr>
          </a:lstStyle>
          <a:p>
            <a:r>
              <a:rPr lang="en-US" altLang="ja-JP" smtClean="0"/>
              <a:t>Socionext Inc.</a:t>
            </a:r>
            <a:endParaRPr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aseline="0">
                <a:latin typeface="Segoe UI" panose="020B0502040204020203" pitchFamily="34" charset="0"/>
                <a:ea typeface="Meiryo UI" panose="020B0604030504040204" pitchFamily="50" charset="-128"/>
                <a:cs typeface="Segoe UI" panose="020B0502040204020203" pitchFamily="34" charset="0"/>
              </a:defRPr>
            </a:lvl1pPr>
          </a:lstStyle>
          <a:p>
            <a:fld id="{9AA42EB9-F77A-48FF-A822-5E0AB78174FC}" type="datetime1">
              <a:rPr lang="en-US" altLang="ja-JP" smtClean="0"/>
              <a:t>5/23/2019</a:t>
            </a:fld>
            <a:endParaRPr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en-US" altLang="ja-JP" dirty="0" smtClean="0"/>
              <a:t>Note</a:t>
            </a:r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aseline="0">
                <a:latin typeface="Segoe UI" panose="020B0502040204020203" pitchFamily="34" charset="0"/>
                <a:ea typeface="Meiryo UI" panose="020B0604030504040204" pitchFamily="50" charset="-128"/>
                <a:cs typeface="Segoe UI" panose="020B0502040204020203" pitchFamily="34" charset="0"/>
              </a:defRPr>
            </a:lvl1pPr>
          </a:lstStyle>
          <a:p>
            <a:r>
              <a:rPr lang="en-US" altLang="ja-JP" dirty="0" smtClean="0"/>
              <a:t>&amp; Copyright 2018</a:t>
            </a:r>
            <a:endParaRPr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aseline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97ACC4F6-D214-444D-A57D-74F7474AC18C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16" y="9708829"/>
            <a:ext cx="1598637" cy="16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677903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kumimoji="1" sz="1200" kern="1200" baseline="0">
        <a:solidFill>
          <a:schemeClr val="tx1"/>
        </a:solidFill>
        <a:latin typeface="Segoe UI" panose="020B0502040204020203" pitchFamily="34" charset="0"/>
        <a:ea typeface="Meiryo UI" panose="020B0604030504040204" pitchFamily="50" charset="-128"/>
        <a:cs typeface="Meiryo UI" panose="020B0604030504040204" pitchFamily="50" charset="-128"/>
      </a:defRPr>
    </a:lvl1pPr>
    <a:lvl2pPr marL="457200" algn="l" defTabSz="914400" rtl="0" eaLnBrk="1" latinLnBrk="0" hangingPunct="1">
      <a:defRPr kumimoji="1" sz="1200" kern="1200" baseline="0">
        <a:solidFill>
          <a:schemeClr val="tx1"/>
        </a:solidFill>
        <a:latin typeface="Segoe UI" panose="020B0502040204020203" pitchFamily="34" charset="0"/>
        <a:ea typeface="Meiryo UI" panose="020B0604030504040204" pitchFamily="50" charset="-128"/>
        <a:cs typeface="Meiryo UI" panose="020B0604030504040204" pitchFamily="50" charset="-128"/>
      </a:defRPr>
    </a:lvl2pPr>
    <a:lvl3pPr marL="914400" algn="l" defTabSz="914400" rtl="0" eaLnBrk="1" latinLnBrk="0" hangingPunct="1">
      <a:defRPr kumimoji="1" sz="1200" kern="1200" baseline="0">
        <a:solidFill>
          <a:schemeClr val="tx1"/>
        </a:solidFill>
        <a:latin typeface="Segoe UI" panose="020B0502040204020203" pitchFamily="34" charset="0"/>
        <a:ea typeface="Meiryo UI" panose="020B0604030504040204" pitchFamily="50" charset="-128"/>
        <a:cs typeface="Meiryo UI" panose="020B0604030504040204" pitchFamily="50" charset="-128"/>
      </a:defRPr>
    </a:lvl3pPr>
    <a:lvl4pPr marL="1371600" algn="l" defTabSz="914400" rtl="0" eaLnBrk="1" latinLnBrk="0" hangingPunct="1">
      <a:defRPr kumimoji="1" sz="1200" kern="1200" baseline="0">
        <a:solidFill>
          <a:schemeClr val="tx1"/>
        </a:solidFill>
        <a:latin typeface="Segoe UI" panose="020B0502040204020203" pitchFamily="34" charset="0"/>
        <a:ea typeface="Meiryo UI" panose="020B0604030504040204" pitchFamily="50" charset="-128"/>
        <a:cs typeface="Meiryo UI" panose="020B0604030504040204" pitchFamily="50" charset="-128"/>
      </a:defRPr>
    </a:lvl4pPr>
    <a:lvl5pPr marL="1828800" algn="l" defTabSz="914400" rtl="0" eaLnBrk="1" latinLnBrk="0" hangingPunct="1">
      <a:defRPr kumimoji="1" sz="1200" kern="1200" baseline="0">
        <a:solidFill>
          <a:schemeClr val="tx1"/>
        </a:solidFill>
        <a:latin typeface="Segoe UI" panose="020B0502040204020203" pitchFamily="34" charset="0"/>
        <a:ea typeface="Meiryo UI" panose="020B0604030504040204" pitchFamily="50" charset="-128"/>
        <a:cs typeface="Meiryo UI" panose="020B0604030504040204" pitchFamily="50" charset="-128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Segoe UI" panose="020B0502040204020203" pitchFamily="34" charset="0"/>
        <a:ea typeface="Segoe UI" panose="020B0502040204020203" pitchFamily="34" charset="0"/>
        <a:cs typeface="Segoe UI" panose="020B0502040204020203" pitchFamily="34" charset="0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Segoe UI" panose="020B0502040204020203" pitchFamily="34" charset="0"/>
        <a:ea typeface="Segoe UI" panose="020B0502040204020203" pitchFamily="34" charset="0"/>
        <a:cs typeface="Segoe UI" panose="020B0502040204020203" pitchFamily="34" charset="0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Segoe UI" panose="020B0502040204020203" pitchFamily="34" charset="0"/>
        <a:ea typeface="Segoe UI" panose="020B0502040204020203" pitchFamily="34" charset="0"/>
        <a:cs typeface="Segoe UI" panose="020B0502040204020203" pitchFamily="34" charset="0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Segoe UI" panose="020B0502040204020203" pitchFamily="34" charset="0"/>
        <a:ea typeface="Segoe UI" panose="020B0502040204020203" pitchFamily="34" charset="0"/>
        <a:cs typeface="Segoe UI" panose="020B0502040204020203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>
              <a:cs typeface="Segoe UI" panose="020B0502040204020203" pitchFamily="34" charset="0"/>
            </a:endParaRPr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altLang="ja-JP" smtClean="0">
                <a:ea typeface="Segoe UI" panose="020B0502040204020203" pitchFamily="34" charset="0"/>
              </a:rPr>
              <a:t>Socionext Inc.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>
                <a:ea typeface="Segoe UI" panose="020B0502040204020203" pitchFamily="34" charset="0"/>
              </a:rPr>
              <a:t>&amp; Copyright 2015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CC4F6-D214-444D-A57D-74F7474AC18C}" type="slidenum">
              <a:rPr lang="ja-JP" altLang="en-US" smtClean="0"/>
              <a:pPr/>
              <a:t>0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146474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altLang="ja-JP" smtClean="0"/>
              <a:t>Socionext Inc.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&amp; Copyright 2018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CC4F6-D214-444D-A57D-74F7474AC18C}" type="slidenum">
              <a:rPr lang="ja-JP" altLang="en-US" smtClean="0"/>
              <a:pPr/>
              <a:t>9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384312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altLang="ja-JP" smtClean="0"/>
              <a:t>Socionext Inc.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&amp; Copyright 2018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CC4F6-D214-444D-A57D-74F7474AC18C}" type="slidenum">
              <a:rPr lang="ja-JP" altLang="en-US" smtClean="0"/>
              <a:pPr/>
              <a:t>10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358283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altLang="ja-JP" smtClean="0"/>
              <a:t>Socionext Inc.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&amp; Copyright 2018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CC4F6-D214-444D-A57D-74F7474AC18C}" type="slidenum">
              <a:rPr lang="ja-JP" altLang="en-US" smtClean="0"/>
              <a:pPr/>
              <a:t>11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944069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 smtClean="0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altLang="ja-JP" smtClean="0"/>
              <a:t>Socionext Inc.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&amp; Copyright 2018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CC4F6-D214-444D-A57D-74F7474AC18C}" type="slidenum">
              <a:rPr lang="ja-JP" altLang="en-US" smtClean="0"/>
              <a:pPr/>
              <a:t>1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764004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altLang="ja-JP" smtClean="0"/>
              <a:t>Socionext Inc.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&amp; Copyright 2018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CC4F6-D214-444D-A57D-74F7474AC18C}" type="slidenum">
              <a:rPr lang="ja-JP" altLang="en-US" smtClean="0"/>
              <a:pPr/>
              <a:t>2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943344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altLang="ja-JP" smtClean="0"/>
              <a:t>Socionext Inc.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&amp; Copyright 2018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CC4F6-D214-444D-A57D-74F7474AC18C}" type="slidenum">
              <a:rPr lang="ja-JP" altLang="en-US" smtClean="0"/>
              <a:pPr/>
              <a:t>3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557375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altLang="ja-JP" smtClean="0"/>
              <a:t>Socionext Inc.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&amp; Copyright 2018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CC4F6-D214-444D-A57D-74F7474AC18C}" type="slidenum">
              <a:rPr lang="ja-JP" altLang="en-US" smtClean="0"/>
              <a:pPr/>
              <a:t>4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668326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sz="1200" baseline="0" dirty="0" smtClean="0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altLang="ja-JP" smtClean="0"/>
              <a:t>Socionext Inc.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&amp; Copyright 2018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CC4F6-D214-444D-A57D-74F7474AC18C}" type="slidenum">
              <a:rPr lang="ja-JP" altLang="en-US" smtClean="0"/>
              <a:pPr/>
              <a:t>5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056481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altLang="ja-JP" smtClean="0"/>
              <a:t>Socionext Inc.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&amp; Copyright 2018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CC4F6-D214-444D-A57D-74F7474AC18C}" type="slidenum">
              <a:rPr lang="ja-JP" altLang="en-US" smtClean="0"/>
              <a:pPr/>
              <a:t>6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43287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altLang="ja-JP" smtClean="0"/>
              <a:t>Socionext Inc.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&amp; Copyright 2018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CC4F6-D214-444D-A57D-74F7474AC18C}" type="slidenum">
              <a:rPr lang="ja-JP" altLang="en-US" smtClean="0"/>
              <a:pPr/>
              <a:t>7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634638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dirty="0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altLang="ja-JP" smtClean="0"/>
              <a:t>Socionext Inc.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&amp; Copyright 2018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CC4F6-D214-444D-A57D-74F7474AC18C}" type="slidenum">
              <a:rPr lang="ja-JP" altLang="en-US" smtClean="0"/>
              <a:pPr/>
              <a:t>8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21064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2443175"/>
          </a:xfrm>
          <a:prstGeom prst="rect">
            <a:avLst/>
          </a:prstGeom>
        </p:spPr>
      </p:pic>
      <p:sp>
        <p:nvSpPr>
          <p:cNvPr id="19" name="Rectangle 6"/>
          <p:cNvSpPr>
            <a:spLocks noGrp="1" noChangeArrowheads="1"/>
          </p:cNvSpPr>
          <p:nvPr>
            <p:ph type="ctrTitle" hasCustomPrompt="1"/>
          </p:nvPr>
        </p:nvSpPr>
        <p:spPr bwMode="gray">
          <a:xfrm>
            <a:off x="238073" y="1995686"/>
            <a:ext cx="8640638" cy="1384714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4200" b="0" baseline="0">
                <a:solidFill>
                  <a:schemeClr val="tx1"/>
                </a:solidFill>
                <a:latin typeface="Segoe UI" panose="020B0502040204020203" pitchFamily="34" charset="0"/>
                <a:ea typeface="Meiryo UI" panose="020B0604030504040204" pitchFamily="50" charset="-128"/>
                <a:cs typeface="Segoe UI" panose="020B0502040204020203" pitchFamily="34" charset="0"/>
              </a:defRPr>
            </a:lvl1pPr>
          </a:lstStyle>
          <a:p>
            <a:pPr lvl="0"/>
            <a:r>
              <a:rPr lang="de-DE" altLang="ja-JP" noProof="0" dirty="0" smtClean="0"/>
              <a:t>Title</a:t>
            </a:r>
            <a:r>
              <a:rPr lang="en-US" altLang="ja-JP" noProof="0" dirty="0" smtClean="0"/>
              <a:t> 42pt</a:t>
            </a:r>
            <a:endParaRPr lang="de-DE" altLang="ja-JP" noProof="0" dirty="0" smtClean="0"/>
          </a:p>
        </p:txBody>
      </p:sp>
      <p:sp>
        <p:nvSpPr>
          <p:cNvPr id="20" name="Rectangle 5"/>
          <p:cNvSpPr>
            <a:spLocks noGrp="1" noChangeArrowheads="1"/>
          </p:cNvSpPr>
          <p:nvPr>
            <p:ph type="subTitle" idx="1" hasCustomPrompt="1"/>
          </p:nvPr>
        </p:nvSpPr>
        <p:spPr bwMode="gray">
          <a:xfrm>
            <a:off x="238073" y="3507854"/>
            <a:ext cx="8640638" cy="1297598"/>
          </a:xfrm>
          <a:prstGeom prst="rect">
            <a:avLst/>
          </a:prstGeom>
        </p:spPr>
        <p:txBody>
          <a:bodyPr/>
          <a:lstStyle>
            <a:lvl1pPr marL="0" indent="0" algn="l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  <a:defRPr kumimoji="1" lang="en-US" altLang="ja-JP" sz="2800" b="0" kern="1200" baseline="0" dirty="0" smtClean="0">
                <a:solidFill>
                  <a:schemeClr val="tx1"/>
                </a:solidFill>
                <a:latin typeface="Segoe UI" panose="020B0502040204020203" pitchFamily="34" charset="0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algn="l" eaLnBrk="1" hangingPunct="1"/>
            <a:r>
              <a:rPr lang="en-US" altLang="ja-JP" dirty="0" smtClean="0">
                <a:solidFill>
                  <a:schemeClr val="tx1"/>
                </a:solidFill>
              </a:rPr>
              <a:t>Subtitle 28pt</a:t>
            </a:r>
          </a:p>
          <a:p>
            <a:pPr algn="l" eaLnBrk="1" hangingPunct="1"/>
            <a:endParaRPr lang="en-US" altLang="ja-JP" dirty="0" smtClean="0">
              <a:solidFill>
                <a:schemeClr val="tx1"/>
              </a:solidFill>
            </a:endParaRPr>
          </a:p>
          <a:p>
            <a:pPr algn="l" eaLnBrk="1" hangingPunct="1"/>
            <a:endParaRPr lang="en-US" altLang="ja-JP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4245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ub_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 rotWithShape="1">
          <a:blip r:embed="rId2"/>
          <a:srcRect l="-99" r="-1"/>
          <a:stretch/>
        </p:blipFill>
        <p:spPr>
          <a:xfrm>
            <a:off x="1" y="0"/>
            <a:ext cx="9143936" cy="1846309"/>
          </a:xfrm>
          <a:prstGeom prst="rect">
            <a:avLst/>
          </a:prstGeom>
        </p:spPr>
      </p:pic>
      <p:sp>
        <p:nvSpPr>
          <p:cNvPr id="21" name="Rectangle 6"/>
          <p:cNvSpPr>
            <a:spLocks noGrp="1" noChangeArrowheads="1"/>
          </p:cNvSpPr>
          <p:nvPr>
            <p:ph type="ctrTitle" hasCustomPrompt="1"/>
          </p:nvPr>
        </p:nvSpPr>
        <p:spPr bwMode="gray">
          <a:xfrm>
            <a:off x="323850" y="1491750"/>
            <a:ext cx="8568630" cy="1080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4200" baseline="0">
                <a:solidFill>
                  <a:schemeClr val="tx1"/>
                </a:solidFill>
                <a:latin typeface="Segoe UI" panose="020B0502040204020203" pitchFamily="34" charset="0"/>
                <a:ea typeface="Meiryo UI" panose="020B0604030504040204" pitchFamily="50" charset="-128"/>
              </a:defRPr>
            </a:lvl1pPr>
          </a:lstStyle>
          <a:p>
            <a:pPr lvl="0"/>
            <a:r>
              <a:rPr lang="en-US" altLang="ja-JP" noProof="0" dirty="0" smtClean="0"/>
              <a:t>Head</a:t>
            </a:r>
            <a:r>
              <a:rPr lang="de-DE" altLang="ja-JP" noProof="0" dirty="0" smtClean="0"/>
              <a:t>ing</a:t>
            </a:r>
            <a:r>
              <a:rPr lang="en-US" altLang="ja-JP" noProof="0" dirty="0" smtClean="0"/>
              <a:t> 42pt</a:t>
            </a:r>
            <a:endParaRPr lang="de-DE" altLang="ja-JP" noProof="0" dirty="0" smtClean="0"/>
          </a:p>
        </p:txBody>
      </p:sp>
      <p:sp>
        <p:nvSpPr>
          <p:cNvPr id="22" name="Rectangle 5"/>
          <p:cNvSpPr>
            <a:spLocks noGrp="1" noChangeArrowheads="1"/>
          </p:cNvSpPr>
          <p:nvPr>
            <p:ph type="subTitle" idx="1" hasCustomPrompt="1"/>
          </p:nvPr>
        </p:nvSpPr>
        <p:spPr bwMode="gray">
          <a:xfrm>
            <a:off x="323850" y="2772900"/>
            <a:ext cx="8568630" cy="1946700"/>
          </a:xfrm>
          <a:prstGeom prst="rect">
            <a:avLst/>
          </a:prstGeom>
        </p:spPr>
        <p:txBody>
          <a:bodyPr/>
          <a:lstStyle>
            <a:lvl1pPr marL="304800" marR="0" indent="-304800" algn="l" defTabSz="4572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10000"/>
              </a:spcAft>
              <a:buClr>
                <a:srgbClr val="A6A6A6"/>
              </a:buClr>
              <a:buSzTx/>
              <a:buFont typeface="Wingdings" pitchFamily="2" charset="2"/>
              <a:buChar char="n"/>
              <a:tabLst/>
              <a:defRPr sz="2800" b="0" i="0" normalizeH="0" baseline="0">
                <a:latin typeface="Segoe UI" panose="020B0502040204020203" pitchFamily="34" charset="0"/>
                <a:ea typeface="Meiryo UI" panose="020B0604030504040204" pitchFamily="50" charset="-128"/>
              </a:defRPr>
            </a:lvl1pPr>
          </a:lstStyle>
          <a:p>
            <a:pPr lvl="0"/>
            <a:r>
              <a:rPr lang="en-US" altLang="ja-JP" noProof="0" dirty="0" smtClean="0"/>
              <a:t>Heading 28pt</a:t>
            </a:r>
            <a:endParaRPr kumimoji="1" lang="de-DE" altLang="ja-JP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Rectangle 29"/>
          <p:cNvSpPr txBox="1">
            <a:spLocks noChangeArrowheads="1"/>
          </p:cNvSpPr>
          <p:nvPr userDrawn="1"/>
        </p:nvSpPr>
        <p:spPr bwMode="auto">
          <a:xfrm>
            <a:off x="4302125" y="4856400"/>
            <a:ext cx="539750" cy="234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0" lang="de-DE" altLang="ja-JP" sz="1500" b="0" kern="1200" smtClean="0">
                <a:solidFill>
                  <a:schemeClr val="bg1">
                    <a:lumMod val="50000"/>
                  </a:schemeClr>
                </a:solidFill>
                <a:latin typeface="+mn-lt"/>
                <a:ea typeface="ＭＳ Ｐゴシック" pitchFamily="50" charset="-128"/>
                <a:cs typeface="+mn-cs"/>
              </a:defRPr>
            </a:lvl1pPr>
            <a:lvl2pPr marL="457200" algn="ctr" rtl="0" fontAlgn="ctr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2pPr>
            <a:lvl3pPr marL="914400" algn="ctr" rtl="0" fontAlgn="ctr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3pPr>
            <a:lvl4pPr marL="1371600" algn="ctr" rtl="0" fontAlgn="ctr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4pPr>
            <a:lvl5pPr marL="1828800" algn="ctr" rtl="0" fontAlgn="ctr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9pPr>
          </a:lstStyle>
          <a:p>
            <a:fld id="{E5C4FF1C-8F5E-4BC8-BCAF-207649A9C157}" type="slidenum">
              <a:rPr lang="en-US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Arial"/>
              </a:rPr>
              <a:pPr/>
              <a:t>‹#›</a:t>
            </a:fld>
            <a:endParaRPr lang="ja-JP" altLang="en-US" dirty="0">
              <a:solidFill>
                <a:schemeClr val="tx1">
                  <a:lumMod val="65000"/>
                  <a:lumOff val="35000"/>
                </a:schemeClr>
              </a:solidFill>
              <a:latin typeface="Segoe UI"/>
              <a:cs typeface="Arial"/>
            </a:endParaRPr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03920" y="4823847"/>
            <a:ext cx="2196006" cy="308640"/>
          </a:xfrm>
          <a:prstGeom prst="rect">
            <a:avLst/>
          </a:prstGeom>
        </p:spPr>
      </p:pic>
      <p:sp>
        <p:nvSpPr>
          <p:cNvPr id="15" name="Line 4"/>
          <p:cNvSpPr>
            <a:spLocks noChangeShapeType="1"/>
          </p:cNvSpPr>
          <p:nvPr userDrawn="1"/>
        </p:nvSpPr>
        <p:spPr bwMode="gray">
          <a:xfrm>
            <a:off x="153634" y="4830286"/>
            <a:ext cx="8855968" cy="0"/>
          </a:xfrm>
          <a:prstGeom prst="line">
            <a:avLst/>
          </a:prstGeom>
          <a:noFill/>
          <a:ln w="12700">
            <a:solidFill>
              <a:srgbClr val="87867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fontAlgn="ctr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srgbClr val="000000"/>
              </a:solidFill>
              <a:latin typeface="ＭＳ Ｐゴシック" pitchFamily="50" charset="-128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78762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コンテンツ プレースホルダー 2"/>
          <p:cNvSpPr>
            <a:spLocks noGrp="1"/>
          </p:cNvSpPr>
          <p:nvPr>
            <p:ph idx="1" hasCustomPrompt="1"/>
          </p:nvPr>
        </p:nvSpPr>
        <p:spPr bwMode="gray">
          <a:xfrm>
            <a:off x="168276" y="573528"/>
            <a:ext cx="8786813" cy="3348372"/>
          </a:xfrm>
          <a:prstGeom prst="rect">
            <a:avLst/>
          </a:prstGeom>
        </p:spPr>
        <p:txBody>
          <a:bodyPr/>
          <a:lstStyle>
            <a:lvl1pPr>
              <a:defRPr lang="en-US" altLang="ja-JP" sz="3200" b="0" baseline="0" dirty="0">
                <a:latin typeface="Segoe UI" panose="020B0502040204020203" pitchFamily="34" charset="0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712788" indent="-268288">
              <a:lnSpc>
                <a:spcPct val="10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  <a:defRPr sz="36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1169988" indent="-457200">
              <a:lnSpc>
                <a:spcPct val="100000"/>
              </a:lnSpc>
              <a:spcBef>
                <a:spcPts val="200"/>
              </a:spcBef>
              <a:buClrTx/>
              <a:buFont typeface="+mj-lt"/>
              <a:buAutoNum type="arabicPeriod"/>
              <a:defRPr sz="1200">
                <a:latin typeface="Segoe UI" panose="020B0502040204020203" pitchFamily="34" charset="0"/>
                <a:ea typeface="Meiryo UI" panose="020B0604030504040204" pitchFamily="50" charset="-128"/>
                <a:cs typeface="Segoe UI" panose="020B0502040204020203" pitchFamily="34" charset="0"/>
              </a:defRPr>
            </a:lvl3pPr>
            <a:lvl4pPr marL="1169988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kumimoji="1" lang="en-US" altLang="ja-JP" sz="2800" dirty="0" smtClean="0">
                <a:solidFill>
                  <a:srgbClr val="000000"/>
                </a:solidFill>
                <a:latin typeface="Segoe UI" panose="020B0502040204020203" pitchFamily="34" charset="0"/>
                <a:ea typeface="Meiryo UI" panose="020B0604030504040204" pitchFamily="50" charset="-128"/>
                <a:cs typeface="Segoe UI" panose="020B0502040204020203" pitchFamily="34" charset="0"/>
              </a:defRPr>
            </a:lvl4pPr>
            <a:lvl5pPr marL="2057400" indent="0">
              <a:buNone/>
              <a:defRPr sz="3600">
                <a:latin typeface="Segoe UI" panose="020B0502040204020203" pitchFamily="34" charset="0"/>
                <a:cs typeface="Segoe UI" panose="020B0502040204020203" pitchFamily="34" charset="0"/>
              </a:defRPr>
            </a:lvl5pPr>
            <a:lvl6pPr>
              <a:defRPr sz="2000"/>
            </a:lvl6pPr>
          </a:lstStyle>
          <a:p>
            <a:pPr marL="514350" indent="-514350">
              <a:buClrTx/>
              <a:buFont typeface="+mj-lt"/>
              <a:buAutoNum type="arabicPeriod"/>
            </a:pPr>
            <a:r>
              <a:rPr lang="en-US" altLang="ja-JP" sz="2800" b="0" dirty="0" smtClean="0"/>
              <a:t>Chapter</a:t>
            </a:r>
          </a:p>
        </p:txBody>
      </p:sp>
      <p:sp>
        <p:nvSpPr>
          <p:cNvPr id="11" name="Rectangle 7"/>
          <p:cNvSpPr>
            <a:spLocks noGrp="1" noChangeArrowheads="1"/>
          </p:cNvSpPr>
          <p:nvPr>
            <p:ph type="title" hasCustomPrompt="1"/>
          </p:nvPr>
        </p:nvSpPr>
        <p:spPr bwMode="white">
          <a:xfrm>
            <a:off x="169864" y="28575"/>
            <a:ext cx="8839739" cy="367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C0C0C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lvl="0"/>
            <a:r>
              <a:rPr lang="en-US" altLang="ja-JP" dirty="0" smtClean="0"/>
              <a:t>Contents</a:t>
            </a:r>
            <a:endParaRPr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83800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Bullet Poin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コンテンツ プレースホルダー 2"/>
          <p:cNvSpPr>
            <a:spLocks noGrp="1"/>
          </p:cNvSpPr>
          <p:nvPr>
            <p:ph idx="1" hasCustomPrompt="1"/>
          </p:nvPr>
        </p:nvSpPr>
        <p:spPr bwMode="gray">
          <a:xfrm>
            <a:off x="168276" y="519522"/>
            <a:ext cx="8786813" cy="3348372"/>
          </a:xfrm>
          <a:prstGeom prst="rect">
            <a:avLst/>
          </a:prstGeom>
        </p:spPr>
        <p:txBody>
          <a:bodyPr/>
          <a:lstStyle>
            <a:lvl1pPr>
              <a:buClr>
                <a:srgbClr val="A6A6A6"/>
              </a:buClr>
              <a:buFont typeface="Wingdings" panose="05000000000000000000" pitchFamily="2" charset="2"/>
              <a:buChar char="n"/>
              <a:defRPr b="0">
                <a:latin typeface="Segoe UI" panose="020B0502040204020203" pitchFamily="34" charset="0"/>
                <a:ea typeface="Meiryo UI" panose="020B0604030504040204" pitchFamily="50" charset="-128"/>
              </a:defRPr>
            </a:lvl1pPr>
            <a:lvl2pPr marL="712788" indent="-268288">
              <a:lnSpc>
                <a:spcPct val="10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n"/>
              <a:defRPr>
                <a:latin typeface="Segoe UI" panose="020B0502040204020203" pitchFamily="34" charset="0"/>
                <a:ea typeface="Meiryo UI" panose="020B0604030504040204" pitchFamily="50" charset="-128"/>
              </a:defRPr>
            </a:lvl2pPr>
            <a:lvl3pPr marL="1169987" indent="-457200">
              <a:lnSpc>
                <a:spcPct val="100000"/>
              </a:lnSpc>
              <a:spcBef>
                <a:spcPts val="200"/>
              </a:spcBef>
              <a:buClrTx/>
              <a:buFont typeface="Wingdings" panose="05000000000000000000" pitchFamily="2" charset="2"/>
              <a:buChar char="n"/>
              <a:defRPr sz="2800">
                <a:latin typeface="Segoe UI" panose="020B0502040204020203" pitchFamily="34" charset="0"/>
                <a:ea typeface="Meiryo UI" panose="020B0604030504040204" pitchFamily="50" charset="-128"/>
                <a:cs typeface="Meiryo UI" panose="020B0604030504040204" pitchFamily="50" charset="-128"/>
              </a:defRPr>
            </a:lvl3pPr>
            <a:lvl4pPr marL="1533525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n"/>
              <a:defRPr kumimoji="1" lang="en-US" altLang="ja-JP" sz="2800" dirty="0" smtClean="0">
                <a:solidFill>
                  <a:srgbClr val="000000"/>
                </a:solidFill>
                <a:latin typeface="Segoe UI" panose="020B0502040204020203" pitchFamily="34" charset="0"/>
                <a:ea typeface="Meiryo UI" panose="020B0604030504040204" pitchFamily="50" charset="-128"/>
                <a:cs typeface="Meiryo UI" panose="020B0604030504040204" pitchFamily="50" charset="-128"/>
              </a:defRPr>
            </a:lvl4pPr>
            <a:lvl5pPr>
              <a:defRPr/>
            </a:lvl5pPr>
            <a:lvl6pPr>
              <a:defRPr/>
            </a:lvl6pPr>
            <a:lvl7pPr>
              <a:defRPr/>
            </a:lvl7pPr>
          </a:lstStyle>
          <a:p>
            <a:pPr lvl="0"/>
            <a:r>
              <a:rPr lang="en-US" altLang="ja-JP" dirty="0" smtClean="0"/>
              <a:t>Content</a:t>
            </a:r>
            <a:endParaRPr lang="ja-JP" altLang="en-US" dirty="0" smtClean="0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title" hasCustomPrompt="1"/>
          </p:nvPr>
        </p:nvSpPr>
        <p:spPr bwMode="white">
          <a:xfrm>
            <a:off x="169864" y="28575"/>
            <a:ext cx="8839739" cy="367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C0C0C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lvl="0"/>
            <a:r>
              <a:rPr lang="en-US" altLang="ja-JP" dirty="0" smtClean="0"/>
              <a:t>Heading</a:t>
            </a:r>
            <a:endParaRPr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393088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コンテンツ プレースホルダー 2"/>
          <p:cNvSpPr>
            <a:spLocks noGrp="1"/>
          </p:cNvSpPr>
          <p:nvPr>
            <p:ph idx="1" hasCustomPrompt="1"/>
          </p:nvPr>
        </p:nvSpPr>
        <p:spPr bwMode="gray">
          <a:xfrm>
            <a:off x="168276" y="519522"/>
            <a:ext cx="8786813" cy="3348372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A6A6A6"/>
              </a:buClr>
              <a:buFontTx/>
              <a:buNone/>
              <a:defRPr b="0">
                <a:latin typeface="Segoe UI" panose="020B0502040204020203" pitchFamily="34" charset="0"/>
                <a:ea typeface="Meiryo UI" panose="020B0604030504040204" pitchFamily="50" charset="-128"/>
              </a:defRPr>
            </a:lvl1pPr>
            <a:lvl2pPr marL="712788" indent="-268288">
              <a:lnSpc>
                <a:spcPct val="100000"/>
              </a:lnSpc>
              <a:spcBef>
                <a:spcPts val="0"/>
              </a:spcBef>
              <a:buClrTx/>
              <a:buFont typeface="Wingdings" panose="05000000000000000000" pitchFamily="2" charset="2"/>
              <a:buChar char="n"/>
              <a:defRPr>
                <a:latin typeface="Segoe UI" panose="020B0502040204020203" pitchFamily="34" charset="0"/>
                <a:ea typeface="Meiryo UI" panose="020B0604030504040204" pitchFamily="50" charset="-128"/>
              </a:defRPr>
            </a:lvl2pPr>
            <a:lvl3pPr marL="1169987" indent="-457200">
              <a:lnSpc>
                <a:spcPct val="100000"/>
              </a:lnSpc>
              <a:spcBef>
                <a:spcPts val="200"/>
              </a:spcBef>
              <a:buClrTx/>
              <a:buFont typeface="Wingdings" panose="05000000000000000000" pitchFamily="2" charset="2"/>
              <a:buChar char="n"/>
              <a:defRPr sz="2800">
                <a:latin typeface="Segoe UI" panose="020B0502040204020203" pitchFamily="34" charset="0"/>
                <a:ea typeface="Meiryo UI" panose="020B0604030504040204" pitchFamily="50" charset="-128"/>
                <a:cs typeface="Meiryo UI" panose="020B0604030504040204" pitchFamily="50" charset="-128"/>
              </a:defRPr>
            </a:lvl3pPr>
            <a:lvl4pPr marL="1533525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n"/>
              <a:defRPr kumimoji="1" lang="en-US" altLang="ja-JP" sz="2800" dirty="0" smtClean="0">
                <a:solidFill>
                  <a:srgbClr val="000000"/>
                </a:solidFill>
                <a:latin typeface="Segoe UI" panose="020B0502040204020203" pitchFamily="34" charset="0"/>
                <a:ea typeface="Meiryo UI" panose="020B0604030504040204" pitchFamily="50" charset="-128"/>
                <a:cs typeface="Meiryo UI" panose="020B0604030504040204" pitchFamily="50" charset="-128"/>
              </a:defRPr>
            </a:lvl4pPr>
            <a:lvl5pPr>
              <a:defRPr/>
            </a:lvl5pPr>
            <a:lvl6pPr>
              <a:defRPr/>
            </a:lvl6pPr>
          </a:lstStyle>
          <a:p>
            <a:pPr lvl="0"/>
            <a:r>
              <a:rPr lang="en-US" altLang="ja-JP" dirty="0" smtClean="0"/>
              <a:t>Content</a:t>
            </a:r>
            <a:endParaRPr lang="ja-JP" altLang="en-US" dirty="0" smtClean="0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title" hasCustomPrompt="1"/>
          </p:nvPr>
        </p:nvSpPr>
        <p:spPr bwMode="white">
          <a:xfrm>
            <a:off x="169864" y="28575"/>
            <a:ext cx="8839739" cy="367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C0C0C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lvl="0"/>
            <a:r>
              <a:rPr lang="en-US" altLang="ja-JP" dirty="0" smtClean="0"/>
              <a:t>Heading</a:t>
            </a:r>
            <a:endParaRPr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95332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e_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 preferRelativeResize="0">
            <a:picLocks/>
          </p:cNvPicPr>
          <p:nvPr userDrawn="1"/>
        </p:nvPicPr>
        <p:blipFill rotWithShape="1">
          <a:blip r:embed="rId2"/>
          <a:srcRect t="8900" b="10994"/>
          <a:stretch/>
        </p:blipFill>
        <p:spPr>
          <a:xfrm>
            <a:off x="0" y="0"/>
            <a:ext cx="9144000" cy="514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0072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e_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 preferRelativeResize="0">
            <a:picLocks/>
          </p:cNvPicPr>
          <p:nvPr userDrawn="1"/>
        </p:nvPicPr>
        <p:blipFill rotWithShape="1">
          <a:blip r:embed="rId2"/>
          <a:srcRect t="9262" b="11066"/>
          <a:stretch/>
        </p:blipFill>
        <p:spPr>
          <a:xfrm>
            <a:off x="0" y="0"/>
            <a:ext cx="9144000" cy="514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901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"/>
          <p:cNvSpPr txBox="1">
            <a:spLocks noChangeArrowheads="1"/>
          </p:cNvSpPr>
          <p:nvPr userDrawn="1"/>
        </p:nvSpPr>
        <p:spPr bwMode="auto">
          <a:xfrm>
            <a:off x="1" y="0"/>
            <a:ext cx="9144000" cy="43204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  <a:extLst/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9pPr>
          </a:lstStyle>
          <a:p>
            <a:pPr>
              <a:defRPr/>
            </a:pPr>
            <a:endParaRPr lang="ja-JP" altLang="en-US" sz="3200" b="0" dirty="0" smtClean="0">
              <a:solidFill>
                <a:srgbClr val="000000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9" name="Rectangle 29"/>
          <p:cNvSpPr txBox="1">
            <a:spLocks noChangeArrowheads="1"/>
          </p:cNvSpPr>
          <p:nvPr userDrawn="1"/>
        </p:nvSpPr>
        <p:spPr bwMode="auto">
          <a:xfrm>
            <a:off x="4302125" y="4856400"/>
            <a:ext cx="539750" cy="2334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0" lang="de-DE" altLang="ja-JP" sz="1500" b="0" kern="1200" smtClean="0">
                <a:solidFill>
                  <a:schemeClr val="bg1">
                    <a:lumMod val="50000"/>
                  </a:schemeClr>
                </a:solidFill>
                <a:latin typeface="+mn-lt"/>
                <a:ea typeface="ＭＳ Ｐゴシック" pitchFamily="50" charset="-128"/>
                <a:cs typeface="+mn-cs"/>
              </a:defRPr>
            </a:lvl1pPr>
            <a:lvl2pPr marL="457200" algn="ctr" rtl="0" fontAlgn="ctr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2pPr>
            <a:lvl3pPr marL="914400" algn="ctr" rtl="0" fontAlgn="ctr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3pPr>
            <a:lvl4pPr marL="1371600" algn="ctr" rtl="0" fontAlgn="ctr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4pPr>
            <a:lvl5pPr marL="1828800" algn="ctr" rtl="0" fontAlgn="ctr">
              <a:spcBef>
                <a:spcPct val="0"/>
              </a:spcBef>
              <a:spcAft>
                <a:spcPct val="0"/>
              </a:spcAft>
              <a:defRPr kumimoji="1" kern="120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  <a:cs typeface="+mn-cs"/>
              </a:defRPr>
            </a:lvl9pPr>
          </a:lstStyle>
          <a:p>
            <a:fld id="{E5C4FF1C-8F5E-4BC8-BCAF-207649A9C157}" type="slidenum">
              <a:rPr lang="en-US" smtClean="0">
                <a:solidFill>
                  <a:schemeClr val="tx1">
                    <a:lumMod val="65000"/>
                    <a:lumOff val="35000"/>
                  </a:schemeClr>
                </a:solidFill>
                <a:latin typeface="Segoe UI"/>
                <a:cs typeface="Arial"/>
              </a:rPr>
              <a:pPr/>
              <a:t>‹#›</a:t>
            </a:fld>
            <a:endParaRPr lang="ja-JP" altLang="en-US" dirty="0">
              <a:solidFill>
                <a:schemeClr val="tx1">
                  <a:lumMod val="65000"/>
                  <a:lumOff val="35000"/>
                </a:schemeClr>
              </a:solidFill>
              <a:latin typeface="Segoe UI"/>
              <a:cs typeface="Arial"/>
            </a:endParaRPr>
          </a:p>
        </p:txBody>
      </p:sp>
      <p:sp>
        <p:nvSpPr>
          <p:cNvPr id="17" name="Line 4"/>
          <p:cNvSpPr>
            <a:spLocks noChangeShapeType="1"/>
          </p:cNvSpPr>
          <p:nvPr userDrawn="1"/>
        </p:nvSpPr>
        <p:spPr bwMode="gray">
          <a:xfrm>
            <a:off x="153634" y="4830286"/>
            <a:ext cx="8855968" cy="0"/>
          </a:xfrm>
          <a:prstGeom prst="line">
            <a:avLst/>
          </a:prstGeom>
          <a:noFill/>
          <a:ln w="12700">
            <a:solidFill>
              <a:srgbClr val="87867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fontAlgn="ctr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srgbClr val="000000"/>
              </a:solidFill>
              <a:latin typeface="ＭＳ Ｐゴシック" pitchFamily="50" charset="-128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14447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62" r:id="rId4"/>
    <p:sldLayoutId id="2147483666" r:id="rId5"/>
    <p:sldLayoutId id="2147483661" r:id="rId6"/>
    <p:sldLayoutId id="2147483663" r:id="rId7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kumimoji="1" lang="ja-JP" altLang="en-US" sz="2800" b="0" kern="1200" baseline="0" dirty="0" smtClean="0">
          <a:solidFill>
            <a:schemeClr val="bg1"/>
          </a:solidFill>
          <a:latin typeface="Segoe UI" panose="020B0502040204020203" pitchFamily="34" charset="0"/>
          <a:ea typeface="Meiryo UI" pitchFamily="50" charset="-128"/>
          <a:cs typeface="Meiryo UI" pitchFamily="50" charset="-128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ClrTx/>
        <a:buFont typeface="+mj-lt"/>
        <a:buNone/>
        <a:defRPr kumimoji="1" sz="3200" kern="1200" baseline="0">
          <a:solidFill>
            <a:schemeClr val="tx1"/>
          </a:solidFill>
          <a:latin typeface="Segoe UI" panose="020B0502040204020203" pitchFamily="34" charset="0"/>
          <a:ea typeface="Meiryo UI" panose="020B0604030504040204" pitchFamily="50" charset="-128"/>
          <a:cs typeface="Segoe UI" panose="020B0502040204020203" pitchFamily="34" charset="0"/>
        </a:defRPr>
      </a:lvl1pPr>
      <a:lvl2pPr marL="712788" indent="-255588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800" kern="1200" baseline="0">
          <a:solidFill>
            <a:schemeClr val="tx1"/>
          </a:solidFill>
          <a:latin typeface="Segoe UI" panose="020B0502040204020203" pitchFamily="34" charset="0"/>
          <a:ea typeface="Meiryo UI" panose="020B0604030504040204" pitchFamily="50" charset="-128"/>
          <a:cs typeface="Segoe UI" panose="020B0502040204020203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ctrTitle"/>
          </p:nvPr>
        </p:nvSpPr>
        <p:spPr>
          <a:xfrm>
            <a:off x="251520" y="2139702"/>
            <a:ext cx="8640638" cy="1384714"/>
          </a:xfrm>
        </p:spPr>
        <p:txBody>
          <a:bodyPr/>
          <a:lstStyle/>
          <a:p>
            <a:r>
              <a:rPr lang="en-US" altLang="ja-JP" sz="3200" dirty="0"/>
              <a:t>Activation-aware Slack </a:t>
            </a:r>
            <a:r>
              <a:rPr lang="en-US" altLang="ja-JP" sz="3200" dirty="0" smtClean="0"/>
              <a:t>Assignment (</a:t>
            </a:r>
            <a:r>
              <a:rPr lang="en-US" altLang="ja-JP" sz="3200" dirty="0"/>
              <a:t>ASA) for </a:t>
            </a:r>
            <a:r>
              <a:rPr lang="en-US" altLang="ja-JP" sz="3200" dirty="0" smtClean="0"/>
              <a:t>Mode-wise Power Saving </a:t>
            </a:r>
            <a:r>
              <a:rPr lang="en-US" altLang="ja-JP" sz="3200" dirty="0"/>
              <a:t>in </a:t>
            </a:r>
            <a:r>
              <a:rPr lang="en-US" altLang="ja-JP" sz="3200" dirty="0" smtClean="0"/>
              <a:t>High-End </a:t>
            </a:r>
            <a:r>
              <a:rPr lang="en-US" altLang="ja-JP" sz="3200" dirty="0"/>
              <a:t>ISP</a:t>
            </a:r>
            <a:endParaRPr kumimoji="1" lang="ja-JP" altLang="en-US" sz="3200" dirty="0"/>
          </a:p>
        </p:txBody>
      </p:sp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>
          <a:xfrm>
            <a:off x="467544" y="3578408"/>
            <a:ext cx="8280920" cy="1081574"/>
          </a:xfrm>
        </p:spPr>
        <p:txBody>
          <a:bodyPr/>
          <a:lstStyle/>
          <a:p>
            <a:pPr algn="ctr">
              <a:defRPr/>
            </a:pPr>
            <a:r>
              <a:rPr lang="en-US" altLang="ja-JP" sz="1800" dirty="0" smtClean="0"/>
              <a:t>Jun Nagayama*, Yutaka Masuda**, Masayuki Takeshige*, </a:t>
            </a:r>
            <a:r>
              <a:rPr lang="en-US" altLang="ja-JP" sz="1800" dirty="0" err="1" smtClean="0"/>
              <a:t>Yoshimasa</a:t>
            </a:r>
            <a:r>
              <a:rPr lang="en-US" altLang="ja-JP" sz="1800" dirty="0" smtClean="0"/>
              <a:t> Ogawa*, </a:t>
            </a:r>
            <a:r>
              <a:rPr lang="en-US" altLang="ja-JP" sz="1800" dirty="0"/>
              <a:t>Masanori Hashimoto</a:t>
            </a:r>
            <a:r>
              <a:rPr lang="en-US" altLang="ja-JP" sz="1800" dirty="0" smtClean="0"/>
              <a:t>** and </a:t>
            </a:r>
            <a:r>
              <a:rPr lang="en-US" altLang="ja-JP" sz="1800" dirty="0"/>
              <a:t>Yoichi </a:t>
            </a:r>
            <a:r>
              <a:rPr lang="en-US" altLang="ja-JP" sz="1800" dirty="0" smtClean="0"/>
              <a:t>Momiyama* </a:t>
            </a:r>
          </a:p>
          <a:p>
            <a:pPr algn="ctr">
              <a:defRPr/>
            </a:pPr>
            <a:endParaRPr lang="en-US" altLang="ja-JP" sz="1800" dirty="0"/>
          </a:p>
          <a:p>
            <a:pPr algn="ctr">
              <a:defRPr/>
            </a:pPr>
            <a:r>
              <a:rPr lang="en-US" altLang="ja-JP" sz="1800" dirty="0" smtClean="0"/>
              <a:t>* </a:t>
            </a:r>
            <a:r>
              <a:rPr lang="en-US" altLang="ja-JP" sz="1800" dirty="0" err="1" smtClean="0"/>
              <a:t>Socionext</a:t>
            </a:r>
            <a:r>
              <a:rPr lang="en-US" altLang="ja-JP" sz="1800" dirty="0" smtClean="0"/>
              <a:t> Inc., ** Osaka University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35000"/>
                    </a14:imgEffect>
                  </a14:imgLayer>
                </a14:imgProps>
              </a:ext>
            </a:extLst>
          </a:blip>
          <a:srcRect l="74318" b="61866"/>
          <a:stretch/>
        </p:blipFill>
        <p:spPr>
          <a:xfrm>
            <a:off x="5037917" y="611547"/>
            <a:ext cx="721643" cy="592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60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030" y="1834062"/>
            <a:ext cx="4053683" cy="257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841" y="2055242"/>
            <a:ext cx="4616655" cy="2033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169864" y="31530"/>
            <a:ext cx="8839739" cy="367808"/>
          </a:xfrm>
        </p:spPr>
        <p:txBody>
          <a:bodyPr/>
          <a:lstStyle/>
          <a:p>
            <a:r>
              <a:rPr kumimoji="1" lang="en-US" altLang="ja-JP" dirty="0" smtClean="0"/>
              <a:t>Evidence</a:t>
            </a:r>
            <a:endParaRPr kumimoji="1" lang="ja-JP" altLang="en-US" dirty="0"/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773226" y="1563638"/>
            <a:ext cx="36279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i="1" u="sng" dirty="0" smtClean="0"/>
              <a:t>Slack histogram</a:t>
            </a:r>
            <a:endParaRPr kumimoji="1" lang="ja-JP" altLang="en-US" sz="1600" b="1" i="1" u="sng" dirty="0"/>
          </a:p>
        </p:txBody>
      </p:sp>
      <p:cxnSp>
        <p:nvCxnSpPr>
          <p:cNvPr id="94" name="直線コネクタ 93"/>
          <p:cNvCxnSpPr/>
          <p:nvPr/>
        </p:nvCxnSpPr>
        <p:spPr>
          <a:xfrm>
            <a:off x="5624064" y="2457978"/>
            <a:ext cx="767747" cy="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矢印コネクタ 94"/>
          <p:cNvCxnSpPr/>
          <p:nvPr/>
        </p:nvCxnSpPr>
        <p:spPr>
          <a:xfrm>
            <a:off x="6254560" y="2485969"/>
            <a:ext cx="0" cy="111633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テキスト ボックス 95"/>
          <p:cNvSpPr txBox="1"/>
          <p:nvPr/>
        </p:nvSpPr>
        <p:spPr>
          <a:xfrm>
            <a:off x="5567223" y="1563638"/>
            <a:ext cx="22265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i="1" u="sng" dirty="0" smtClean="0"/>
              <a:t>Power of each mode</a:t>
            </a:r>
            <a:endParaRPr kumimoji="1" lang="ja-JP" altLang="en-US" sz="1600" b="1" i="1" u="sng" dirty="0"/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5978384" y="2166256"/>
            <a:ext cx="7245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0000"/>
                </a:solidFill>
              </a:rPr>
              <a:t>-10%</a:t>
            </a:r>
            <a:endParaRPr kumimoji="1" lang="ja-JP" altLang="en-US" sz="1600" b="1" dirty="0">
              <a:solidFill>
                <a:srgbClr val="FF0000"/>
              </a:solidFill>
            </a:endParaRP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5264529" y="3973429"/>
            <a:ext cx="663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 smtClean="0"/>
              <a:t>@0.9V</a:t>
            </a:r>
            <a:endParaRPr kumimoji="1" lang="ja-JP" altLang="en-US" sz="1200" b="1" dirty="0"/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6038336" y="3977489"/>
            <a:ext cx="7751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 smtClean="0"/>
              <a:t>@0.85V</a:t>
            </a:r>
            <a:endParaRPr kumimoji="1" lang="ja-JP" altLang="en-US" sz="12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508104" y="2742320"/>
            <a:ext cx="7452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 smtClean="0"/>
              <a:t>Dynamic</a:t>
            </a:r>
            <a:endParaRPr kumimoji="1" lang="ja-JP" altLang="en-US" sz="1000" b="1" dirty="0"/>
          </a:p>
        </p:txBody>
      </p:sp>
      <p:sp>
        <p:nvSpPr>
          <p:cNvPr id="104" name="テキスト ボックス 103"/>
          <p:cNvSpPr txBox="1"/>
          <p:nvPr/>
        </p:nvSpPr>
        <p:spPr>
          <a:xfrm>
            <a:off x="5530607" y="3532081"/>
            <a:ext cx="7452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 smtClean="0"/>
              <a:t>Leakage</a:t>
            </a:r>
            <a:endParaRPr kumimoji="1" lang="ja-JP" altLang="en-US" sz="1000" b="1" dirty="0"/>
          </a:p>
        </p:txBody>
      </p:sp>
      <p:cxnSp>
        <p:nvCxnSpPr>
          <p:cNvPr id="89" name="直線コネクタ 88"/>
          <p:cNvCxnSpPr/>
          <p:nvPr/>
        </p:nvCxnSpPr>
        <p:spPr>
          <a:xfrm flipV="1">
            <a:off x="1552338" y="2619898"/>
            <a:ext cx="0" cy="616295"/>
          </a:xfrm>
          <a:prstGeom prst="line">
            <a:avLst/>
          </a:prstGeom>
          <a:ln w="19050">
            <a:solidFill>
              <a:schemeClr val="accent2">
                <a:alpha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右矢印 87"/>
          <p:cNvSpPr/>
          <p:nvPr/>
        </p:nvSpPr>
        <p:spPr>
          <a:xfrm>
            <a:off x="904267" y="2746342"/>
            <a:ext cx="648071" cy="357401"/>
          </a:xfrm>
          <a:prstGeom prst="rightArrow">
            <a:avLst>
              <a:gd name="adj1" fmla="val 69597"/>
              <a:gd name="adj2" fmla="val 50000"/>
            </a:avLst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rIns="36000" rtlCol="0" anchor="ctr"/>
          <a:lstStyle/>
          <a:p>
            <a:pPr algn="ctr"/>
            <a:r>
              <a:rPr kumimoji="1" lang="en-US" altLang="ja-JP" sz="1400" b="1" dirty="0" smtClean="0"/>
              <a:t>-20mV</a:t>
            </a:r>
            <a:endParaRPr kumimoji="1" lang="ja-JP" altLang="en-US" sz="1400" b="1" dirty="0"/>
          </a:p>
        </p:txBody>
      </p:sp>
      <p:cxnSp>
        <p:nvCxnSpPr>
          <p:cNvPr id="90" name="直線コネクタ 89"/>
          <p:cNvCxnSpPr/>
          <p:nvPr/>
        </p:nvCxnSpPr>
        <p:spPr>
          <a:xfrm flipV="1">
            <a:off x="2715353" y="3363992"/>
            <a:ext cx="0" cy="605678"/>
          </a:xfrm>
          <a:prstGeom prst="line">
            <a:avLst/>
          </a:prstGeom>
          <a:ln w="1905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右矢印 90"/>
          <p:cNvSpPr/>
          <p:nvPr/>
        </p:nvSpPr>
        <p:spPr>
          <a:xfrm>
            <a:off x="890267" y="3497672"/>
            <a:ext cx="1825085" cy="357401"/>
          </a:xfrm>
          <a:prstGeom prst="rightArrow">
            <a:avLst>
              <a:gd name="adj1" fmla="val 71164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en-US" altLang="ja-JP" sz="1400" b="1" dirty="0" smtClean="0"/>
              <a:t>-50mV</a:t>
            </a:r>
            <a:endParaRPr kumimoji="1" lang="ja-JP" altLang="en-US" sz="1400" b="1" dirty="0"/>
          </a:p>
        </p:txBody>
      </p:sp>
      <p:sp>
        <p:nvSpPr>
          <p:cNvPr id="26" name="テキスト ボックス 25"/>
          <p:cNvSpPr txBox="1"/>
          <p:nvPr/>
        </p:nvSpPr>
        <p:spPr>
          <a:xfrm rot="16200000">
            <a:off x="-544939" y="2761254"/>
            <a:ext cx="1550070" cy="3402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 smtClean="0"/>
              <a:t># of Paths</a:t>
            </a:r>
            <a:endParaRPr kumimoji="1" lang="ja-JP" altLang="en-US" sz="16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076056" y="1889257"/>
            <a:ext cx="15865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b="1" dirty="0" smtClean="0"/>
              <a:t>Max Power Mode</a:t>
            </a:r>
            <a:endParaRPr kumimoji="1" lang="ja-JP" altLang="en-US" sz="1200" b="1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7377939" y="1884328"/>
            <a:ext cx="15865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b="1" dirty="0" smtClean="0"/>
              <a:t>Other Mode1</a:t>
            </a:r>
            <a:endParaRPr kumimoji="1" lang="ja-JP" altLang="en-US" sz="1200" b="1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7570764" y="3977489"/>
            <a:ext cx="663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 smtClean="0"/>
              <a:t>@0.9V</a:t>
            </a:r>
            <a:endParaRPr kumimoji="1" lang="ja-JP" altLang="en-US" sz="1200" b="1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8347033" y="3977489"/>
            <a:ext cx="663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 smtClean="0"/>
              <a:t>@0.9V</a:t>
            </a:r>
            <a:endParaRPr kumimoji="1" lang="ja-JP" altLang="en-US" sz="1200" b="1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8063552" y="2794583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>
                <a:solidFill>
                  <a:srgbClr val="FF0000"/>
                </a:solidFill>
              </a:rPr>
              <a:t>+0.09%</a:t>
            </a:r>
            <a:endParaRPr kumimoji="1" lang="ja-JP" altLang="en-US" sz="1400" b="1" dirty="0">
              <a:solidFill>
                <a:srgbClr val="FF0000"/>
              </a:solidFill>
            </a:endParaRPr>
          </a:p>
        </p:txBody>
      </p:sp>
      <p:cxnSp>
        <p:nvCxnSpPr>
          <p:cNvPr id="35" name="直線コネクタ 34"/>
          <p:cNvCxnSpPr/>
          <p:nvPr/>
        </p:nvCxnSpPr>
        <p:spPr>
          <a:xfrm>
            <a:off x="7955750" y="3082041"/>
            <a:ext cx="767747" cy="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3377546" y="1956336"/>
            <a:ext cx="945772" cy="52322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pPr algn="r"/>
            <a:r>
              <a:rPr kumimoji="1" lang="en-US" altLang="ja-JP" sz="1600" b="1" dirty="0" smtClean="0"/>
              <a:t>All Paths</a:t>
            </a:r>
          </a:p>
          <a:p>
            <a:pPr algn="r"/>
            <a:r>
              <a:rPr kumimoji="1" lang="en-US" altLang="ja-JP" b="1" dirty="0" smtClean="0"/>
              <a:t>w/o </a:t>
            </a:r>
            <a:r>
              <a:rPr kumimoji="1" lang="en-US" altLang="ja-JP" b="1" dirty="0" smtClean="0"/>
              <a:t>ASA</a:t>
            </a:r>
            <a:endParaRPr kumimoji="1" lang="ja-JP" altLang="en-US" b="1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089678" y="2716926"/>
            <a:ext cx="1230209" cy="52322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altLang="ja-JP" sz="1600" b="1" dirty="0" smtClean="0"/>
              <a:t>CA Paths</a:t>
            </a:r>
          </a:p>
          <a:p>
            <a:pPr algn="r"/>
            <a:r>
              <a:rPr lang="en-US" altLang="ja-JP" b="1" dirty="0" smtClean="0"/>
              <a:t>before</a:t>
            </a:r>
            <a:r>
              <a:rPr kumimoji="1" lang="en-US" altLang="ja-JP" b="1" dirty="0" smtClean="0"/>
              <a:t> </a:t>
            </a:r>
            <a:r>
              <a:rPr kumimoji="1" lang="en-US" altLang="ja-JP" b="1" dirty="0" smtClean="0"/>
              <a:t>ASA</a:t>
            </a:r>
            <a:endParaRPr kumimoji="1" lang="ja-JP" altLang="en-US" b="1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3296829" y="3418519"/>
            <a:ext cx="1039066" cy="52322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altLang="ja-JP" sz="1600" b="1" dirty="0" smtClean="0"/>
              <a:t>CA Paths</a:t>
            </a:r>
          </a:p>
          <a:p>
            <a:pPr algn="r"/>
            <a:r>
              <a:rPr lang="en-US" altLang="ja-JP" b="1" dirty="0" smtClean="0"/>
              <a:t>after</a:t>
            </a:r>
            <a:r>
              <a:rPr kumimoji="1" lang="en-US" altLang="ja-JP" b="1" dirty="0" smtClean="0"/>
              <a:t> </a:t>
            </a:r>
            <a:r>
              <a:rPr kumimoji="1" lang="en-US" altLang="ja-JP" b="1" dirty="0" smtClean="0"/>
              <a:t>ASA</a:t>
            </a:r>
            <a:endParaRPr kumimoji="1" lang="ja-JP" altLang="en-US" b="1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7805348" y="3147814"/>
            <a:ext cx="7452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 smtClean="0"/>
              <a:t>Dynamic</a:t>
            </a:r>
            <a:endParaRPr kumimoji="1" lang="ja-JP" altLang="en-US" sz="1000" b="1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7827851" y="3549665"/>
            <a:ext cx="7452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b="1" dirty="0" smtClean="0"/>
              <a:t>Leakage</a:t>
            </a:r>
            <a:endParaRPr kumimoji="1" lang="ja-JP" altLang="en-US" sz="1000" b="1" dirty="0"/>
          </a:p>
        </p:txBody>
      </p:sp>
      <p:sp>
        <p:nvSpPr>
          <p:cNvPr id="9" name="右矢印 8"/>
          <p:cNvSpPr/>
          <p:nvPr/>
        </p:nvSpPr>
        <p:spPr>
          <a:xfrm>
            <a:off x="4067943" y="881042"/>
            <a:ext cx="536743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柱 10"/>
          <p:cNvSpPr/>
          <p:nvPr/>
        </p:nvSpPr>
        <p:spPr>
          <a:xfrm>
            <a:off x="5035980" y="611124"/>
            <a:ext cx="3135233" cy="820515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altLang="ja-JP" b="1" i="1" dirty="0" err="1" smtClean="0"/>
              <a:t>Socionext’s</a:t>
            </a:r>
            <a:r>
              <a:rPr lang="en-US" altLang="ja-JP" b="1" i="1" dirty="0" smtClean="0"/>
              <a:t> design</a:t>
            </a:r>
            <a:endParaRPr lang="en-US" altLang="ja-JP" b="1" i="1" dirty="0"/>
          </a:p>
          <a:p>
            <a:pPr algn="ctr"/>
            <a:r>
              <a:rPr lang="en-US" altLang="ja-JP" b="1" i="1" dirty="0"/>
              <a:t>High-end </a:t>
            </a:r>
            <a:r>
              <a:rPr lang="en-US" altLang="ja-JP" b="1" i="1" dirty="0" smtClean="0"/>
              <a:t>ISP</a:t>
            </a:r>
            <a:endParaRPr lang="ja-JP" altLang="en-US" b="1" i="1" dirty="0"/>
          </a:p>
          <a:p>
            <a:pPr algn="ctr"/>
            <a:endParaRPr kumimoji="1" lang="ja-JP" altLang="en-US" dirty="0"/>
          </a:p>
        </p:txBody>
      </p:sp>
      <p:sp>
        <p:nvSpPr>
          <p:cNvPr id="12" name="横巻き 11"/>
          <p:cNvSpPr/>
          <p:nvPr/>
        </p:nvSpPr>
        <p:spPr>
          <a:xfrm>
            <a:off x="490700" y="611124"/>
            <a:ext cx="3361219" cy="820515"/>
          </a:xfrm>
          <a:prstGeom prst="horizontalScroll">
            <a:avLst/>
          </a:prstGeom>
          <a:solidFill>
            <a:schemeClr val="accent1"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i="1" dirty="0" smtClean="0"/>
              <a:t>Mode-wise ASA</a:t>
            </a:r>
            <a:endParaRPr lang="ja-JP" altLang="en-US" b="1" i="1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38566" y="4412774"/>
            <a:ext cx="43745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sz="1600" dirty="0" smtClean="0"/>
              <a:t>ASA enhance from -20mV to </a:t>
            </a:r>
            <a:r>
              <a:rPr kumimoji="1" lang="en-US" altLang="ja-JP" sz="1600" b="1" dirty="0" smtClean="0">
                <a:solidFill>
                  <a:srgbClr val="FF0000"/>
                </a:solidFill>
              </a:rPr>
              <a:t>-50mV</a:t>
            </a:r>
            <a:endParaRPr kumimoji="1" lang="ja-JP" altLang="en-US" sz="1600" b="1" dirty="0">
              <a:solidFill>
                <a:srgbClr val="FF0000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4499992" y="4404182"/>
            <a:ext cx="46440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sz="1600" dirty="0" smtClean="0"/>
              <a:t>ASA save power by </a:t>
            </a:r>
            <a:r>
              <a:rPr kumimoji="1" lang="en-US" altLang="ja-JP" sz="1600" b="1" dirty="0" smtClean="0">
                <a:solidFill>
                  <a:srgbClr val="FF0000"/>
                </a:solidFill>
              </a:rPr>
              <a:t>10%</a:t>
            </a:r>
            <a:r>
              <a:rPr kumimoji="1" lang="en-US" altLang="ja-JP" sz="1600" dirty="0" smtClean="0"/>
              <a:t> </a:t>
            </a:r>
            <a:r>
              <a:rPr lang="en-US" altLang="ja-JP" sz="1600" dirty="0" smtClean="0"/>
              <a:t>in</a:t>
            </a:r>
            <a:r>
              <a:rPr kumimoji="1" lang="en-US" altLang="ja-JP" sz="1600" dirty="0" smtClean="0"/>
              <a:t> Max Power Mode</a:t>
            </a:r>
            <a:endParaRPr kumimoji="1" lang="ja-JP" altLang="en-US" sz="1600" b="1" dirty="0">
              <a:solidFill>
                <a:srgbClr val="FF0000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813488" y="195486"/>
            <a:ext cx="23305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CA Paths : Critical-Active Paths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4605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Evidence</a:t>
            </a:r>
            <a:r>
              <a:rPr lang="ja-JP" altLang="en-US" dirty="0"/>
              <a:t> </a:t>
            </a:r>
            <a:r>
              <a:rPr lang="en-US" altLang="ja-JP" dirty="0" smtClean="0"/>
              <a:t>(continued)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657486"/>
              </p:ext>
            </p:extLst>
          </p:nvPr>
        </p:nvGraphicFramePr>
        <p:xfrm>
          <a:off x="2195739" y="1141854"/>
          <a:ext cx="6624733" cy="1920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6409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5213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3610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3610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3610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080121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2286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Mode</a:t>
                      </a:r>
                      <a:endParaRPr kumimoji="1" lang="ja-JP" altLang="en-US" sz="1400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Power</a:t>
                      </a:r>
                      <a:endParaRPr kumimoji="1" lang="ja-JP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Area</a:t>
                      </a:r>
                      <a:endParaRPr kumimoji="1" lang="ja-JP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Additional TAT</a:t>
                      </a:r>
                      <a:endParaRPr kumimoji="1" lang="ja-JP" alt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37160">
                <a:tc vMerge="1"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err="1" smtClean="0">
                          <a:solidFill>
                            <a:schemeClr val="bg1"/>
                          </a:solidFill>
                        </a:rPr>
                        <a:t>Vdd</a:t>
                      </a:r>
                      <a:r>
                        <a:rPr kumimoji="1" lang="en-US" altLang="ja-JP" sz="1400" b="1" baseline="0" dirty="0" smtClean="0">
                          <a:solidFill>
                            <a:schemeClr val="bg1"/>
                          </a:solidFill>
                        </a:rPr>
                        <a:t> Reduction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Dynamic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Leakage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solidFill>
                            <a:schemeClr val="bg1"/>
                          </a:solidFill>
                        </a:rPr>
                        <a:t>Total</a:t>
                      </a:r>
                      <a:endParaRPr kumimoji="1" lang="ja-JP" alt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Max Power Mode</a:t>
                      </a:r>
                      <a:endParaRPr kumimoji="1" lang="ja-JP" altLang="en-US" sz="1200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solidFill>
                            <a:schemeClr val="accent2"/>
                          </a:solidFill>
                        </a:rPr>
                        <a:t>50mV</a:t>
                      </a:r>
                      <a:endParaRPr kumimoji="1" lang="ja-JP" altLang="en-US" sz="14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solidFill>
                            <a:schemeClr val="accent2"/>
                          </a:solidFill>
                        </a:rPr>
                        <a:t>-11%</a:t>
                      </a:r>
                      <a:endParaRPr kumimoji="1" lang="ja-JP" altLang="en-US" sz="14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solidFill>
                            <a:schemeClr val="accent2"/>
                          </a:solidFill>
                        </a:rPr>
                        <a:t>-5%</a:t>
                      </a:r>
                      <a:endParaRPr kumimoji="1" lang="ja-JP" altLang="en-US" sz="14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solidFill>
                            <a:schemeClr val="accent2"/>
                          </a:solidFill>
                        </a:rPr>
                        <a:t>-10%</a:t>
                      </a:r>
                      <a:endParaRPr kumimoji="1" lang="ja-JP" altLang="en-US" sz="14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/>
                        <a:t>+0.1%</a:t>
                      </a:r>
                      <a:endParaRPr kumimoji="1" lang="ja-JP" altLang="en-US" sz="1400" b="1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/>
                        <a:t>1week</a:t>
                      </a:r>
                      <a:endParaRPr kumimoji="1" lang="ja-JP" altLang="en-US" sz="14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Other</a:t>
                      </a:r>
                    </a:p>
                    <a:p>
                      <a:pPr algn="ctr"/>
                      <a:r>
                        <a:rPr kumimoji="1" lang="en-US" altLang="ja-JP" sz="1200" dirty="0" smtClean="0"/>
                        <a:t>Mode</a:t>
                      </a:r>
                      <a:endParaRPr kumimoji="1" lang="ja-JP" altLang="en-US" sz="1200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solidFill>
                            <a:schemeClr val="accent1"/>
                          </a:solidFill>
                        </a:rPr>
                        <a:t>0mV</a:t>
                      </a:r>
                      <a:endParaRPr kumimoji="1" lang="ja-JP" altLang="en-US" sz="1400" b="1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solidFill>
                            <a:schemeClr val="accent1"/>
                          </a:solidFill>
                        </a:rPr>
                        <a:t>0%</a:t>
                      </a:r>
                      <a:endParaRPr kumimoji="1" lang="ja-JP" altLang="en-US" sz="1400" b="1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solidFill>
                            <a:schemeClr val="accent1"/>
                          </a:solidFill>
                        </a:rPr>
                        <a:t>+0.9%</a:t>
                      </a:r>
                      <a:endParaRPr kumimoji="1" lang="ja-JP" altLang="en-US" sz="1400" b="1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solidFill>
                            <a:schemeClr val="accent1"/>
                          </a:solidFill>
                        </a:rPr>
                        <a:t>+0.09%</a:t>
                      </a:r>
                      <a:endParaRPr kumimoji="1" lang="ja-JP" altLang="en-US" sz="1400" b="1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3025856"/>
              </p:ext>
            </p:extLst>
          </p:nvPr>
        </p:nvGraphicFramePr>
        <p:xfrm>
          <a:off x="251520" y="1203598"/>
          <a:ext cx="1656184" cy="1828800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620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 smtClean="0"/>
                        <a:t>Func</a:t>
                      </a:r>
                      <a:r>
                        <a:rPr kumimoji="1" lang="en-US" altLang="ja-JP" sz="1200" dirty="0" smtClean="0"/>
                        <a:t>.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High-End</a:t>
                      </a:r>
                      <a:r>
                        <a:rPr kumimoji="1" lang="en-US" altLang="ja-JP" sz="1200" baseline="0" dirty="0" smtClean="0"/>
                        <a:t> ISP</a:t>
                      </a:r>
                      <a:endParaRPr kumimoji="1" lang="ja-JP" alt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620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Tech Node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28nm</a:t>
                      </a:r>
                      <a:endParaRPr kumimoji="1" lang="ja-JP" alt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620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Logic</a:t>
                      </a:r>
                      <a:r>
                        <a:rPr kumimoji="1" lang="en-US" altLang="ja-JP" sz="1200" baseline="0" dirty="0" smtClean="0"/>
                        <a:t> Gate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12.4M gates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620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Cell set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Low Vth, Standard</a:t>
                      </a:r>
                      <a:r>
                        <a:rPr kumimoji="1" lang="en-US" altLang="ja-JP" sz="1200" baseline="0" dirty="0" smtClean="0"/>
                        <a:t> Vth, High Vth</a:t>
                      </a:r>
                      <a:endParaRPr kumimoji="1" lang="ja-JP" alt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251520" y="732470"/>
            <a:ext cx="16273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i="1" u="sng" dirty="0" smtClean="0"/>
              <a:t>Design Info.</a:t>
            </a:r>
            <a:endParaRPr kumimoji="1" lang="ja-JP" altLang="en-US" sz="1600" b="1" i="1" u="sng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388155" y="744505"/>
            <a:ext cx="60002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i="1" u="sng" dirty="0" smtClean="0"/>
              <a:t>Mode-wise ASA </a:t>
            </a:r>
            <a:r>
              <a:rPr lang="en-US" altLang="ja-JP" sz="1600" b="1" i="1" u="sng" dirty="0" smtClean="0"/>
              <a:t>effects</a:t>
            </a:r>
            <a:endParaRPr kumimoji="1" lang="ja-JP" altLang="en-US" sz="1600" b="1" i="1" u="sng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971600" y="3579862"/>
            <a:ext cx="6840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ja-JP" dirty="0" smtClean="0"/>
              <a:t>Changing to high drivability cell increase area by 0.1%</a:t>
            </a:r>
          </a:p>
          <a:p>
            <a:endParaRPr lang="en-US" altLang="ja-JP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ja-JP" dirty="0" smtClean="0"/>
              <a:t>Applying </a:t>
            </a:r>
            <a:r>
              <a:rPr lang="en-US" altLang="ja-JP" dirty="0"/>
              <a:t>additional flow extends the design </a:t>
            </a:r>
            <a:r>
              <a:rPr lang="en-US" altLang="ja-JP" dirty="0" smtClean="0"/>
              <a:t>TAT by 1 </a:t>
            </a:r>
            <a:r>
              <a:rPr lang="en-US" altLang="ja-JP" dirty="0" smtClean="0"/>
              <a:t>week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935305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Summary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3669134"/>
              </p:ext>
            </p:extLst>
          </p:nvPr>
        </p:nvGraphicFramePr>
        <p:xfrm>
          <a:off x="323528" y="2643758"/>
          <a:ext cx="8640961" cy="20726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088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9272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0787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2205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0787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11496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486615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2286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Mode</a:t>
                      </a:r>
                      <a:endParaRPr kumimoji="1" lang="ja-JP" altLang="en-US" sz="1600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Power</a:t>
                      </a:r>
                      <a:endParaRPr kumimoji="1" lang="ja-JP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Area</a:t>
                      </a:r>
                      <a:endParaRPr kumimoji="1" lang="ja-JP" alt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Additional TAT</a:t>
                      </a:r>
                      <a:endParaRPr kumimoji="1" lang="ja-JP" alt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37160">
                <a:tc vMerge="1"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err="1" smtClean="0">
                          <a:solidFill>
                            <a:schemeClr val="bg1"/>
                          </a:solidFill>
                        </a:rPr>
                        <a:t>Vdd</a:t>
                      </a:r>
                      <a:r>
                        <a:rPr kumimoji="1" lang="en-US" altLang="ja-JP" sz="1600" b="1" baseline="0" dirty="0" smtClean="0">
                          <a:solidFill>
                            <a:schemeClr val="bg1"/>
                          </a:solidFill>
                        </a:rPr>
                        <a:t> Reduction</a:t>
                      </a:r>
                      <a:endParaRPr kumimoji="1" lang="ja-JP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>
                          <a:solidFill>
                            <a:schemeClr val="bg1"/>
                          </a:solidFill>
                        </a:rPr>
                        <a:t>Dynamic</a:t>
                      </a:r>
                      <a:endParaRPr kumimoji="1" lang="ja-JP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>
                          <a:solidFill>
                            <a:schemeClr val="bg1"/>
                          </a:solidFill>
                        </a:rPr>
                        <a:t>Leakage</a:t>
                      </a:r>
                      <a:endParaRPr kumimoji="1" lang="ja-JP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>
                          <a:solidFill>
                            <a:schemeClr val="bg1"/>
                          </a:solidFill>
                        </a:rPr>
                        <a:t>Total</a:t>
                      </a:r>
                      <a:endParaRPr kumimoji="1" lang="ja-JP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Max Power Mode</a:t>
                      </a:r>
                      <a:endParaRPr kumimoji="1" lang="ja-JP" altLang="en-US" sz="1600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 smtClean="0">
                          <a:solidFill>
                            <a:schemeClr val="accent2"/>
                          </a:solidFill>
                        </a:rPr>
                        <a:t>50mV</a:t>
                      </a:r>
                      <a:endParaRPr kumimoji="1" lang="ja-JP" altLang="en-US" sz="18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 smtClean="0">
                          <a:solidFill>
                            <a:schemeClr val="accent2"/>
                          </a:solidFill>
                        </a:rPr>
                        <a:t>-11%</a:t>
                      </a:r>
                      <a:endParaRPr kumimoji="1" lang="ja-JP" altLang="en-US" sz="18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 smtClean="0">
                          <a:solidFill>
                            <a:schemeClr val="accent2"/>
                          </a:solidFill>
                        </a:rPr>
                        <a:t>-5%</a:t>
                      </a:r>
                      <a:endParaRPr kumimoji="1" lang="ja-JP" altLang="en-US" sz="18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 smtClean="0">
                          <a:solidFill>
                            <a:schemeClr val="accent2"/>
                          </a:solidFill>
                        </a:rPr>
                        <a:t>-10%</a:t>
                      </a:r>
                      <a:endParaRPr kumimoji="1" lang="ja-JP" altLang="en-US" sz="1800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/>
                        <a:t>+0.1%</a:t>
                      </a:r>
                      <a:endParaRPr kumimoji="1" lang="ja-JP" altLang="en-US" sz="1600" b="1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/>
                        <a:t>1week</a:t>
                      </a:r>
                      <a:endParaRPr kumimoji="1" lang="ja-JP" altLang="en-US" sz="16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Other</a:t>
                      </a:r>
                    </a:p>
                    <a:p>
                      <a:pPr algn="ctr"/>
                      <a:r>
                        <a:rPr kumimoji="1" lang="en-US" altLang="ja-JP" sz="1600" dirty="0" smtClean="0"/>
                        <a:t>Mode</a:t>
                      </a:r>
                      <a:endParaRPr kumimoji="1" lang="ja-JP" altLang="en-US" sz="1600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 smtClean="0">
                          <a:solidFill>
                            <a:schemeClr val="accent1"/>
                          </a:solidFill>
                        </a:rPr>
                        <a:t>0mV</a:t>
                      </a:r>
                      <a:endParaRPr kumimoji="1" lang="ja-JP" altLang="en-US" sz="1800" b="1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 smtClean="0">
                          <a:solidFill>
                            <a:schemeClr val="accent1"/>
                          </a:solidFill>
                        </a:rPr>
                        <a:t>0%</a:t>
                      </a:r>
                      <a:endParaRPr kumimoji="1" lang="ja-JP" altLang="en-US" sz="1800" b="1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 smtClean="0">
                          <a:solidFill>
                            <a:schemeClr val="accent1"/>
                          </a:solidFill>
                        </a:rPr>
                        <a:t>+0.9%</a:t>
                      </a:r>
                      <a:endParaRPr kumimoji="1" lang="ja-JP" altLang="en-US" sz="1800" b="1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 smtClean="0">
                          <a:solidFill>
                            <a:schemeClr val="accent1"/>
                          </a:solidFill>
                        </a:rPr>
                        <a:t>+0.09%</a:t>
                      </a:r>
                      <a:endParaRPr kumimoji="1" lang="ja-JP" altLang="en-US" sz="1800" b="1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1380040" y="2258457"/>
            <a:ext cx="60002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i="1" u="sng" dirty="0" smtClean="0"/>
              <a:t>Mode-wise ASA (Activation-aware Slack Assignment)  </a:t>
            </a:r>
            <a:r>
              <a:rPr lang="en-US" altLang="ja-JP" sz="1600" b="1" i="1" u="sng" dirty="0" smtClean="0"/>
              <a:t>effects</a:t>
            </a:r>
            <a:endParaRPr kumimoji="1" lang="ja-JP" altLang="en-US" sz="1600" b="1" i="1" u="sng" dirty="0"/>
          </a:p>
        </p:txBody>
      </p:sp>
      <p:sp>
        <p:nvSpPr>
          <p:cNvPr id="8" name="コンテンツ プレースホルダー 1"/>
          <p:cNvSpPr txBox="1">
            <a:spLocks/>
          </p:cNvSpPr>
          <p:nvPr/>
        </p:nvSpPr>
        <p:spPr bwMode="gray">
          <a:xfrm>
            <a:off x="107504" y="725928"/>
            <a:ext cx="8999985" cy="3348372"/>
          </a:xfrm>
          <a:prstGeom prst="rect">
            <a:avLst/>
          </a:prstGeom>
        </p:spPr>
        <p:txBody>
          <a:bodyPr wrap="none" lIns="72000" rIns="36000"/>
          <a:lstStyle>
            <a:lvl1pPr marL="0" indent="0" algn="l" defTabSz="914400" rtl="0" eaLnBrk="1" latinLnBrk="0" hangingPunct="1">
              <a:spcBef>
                <a:spcPct val="20000"/>
              </a:spcBef>
              <a:buClrTx/>
              <a:buFont typeface="+mj-lt"/>
              <a:buNone/>
              <a:defRPr kumimoji="1" lang="en-US" altLang="ja-JP" sz="3200" b="0" kern="1200" baseline="0" dirty="0">
                <a:solidFill>
                  <a:schemeClr val="tx1"/>
                </a:solidFill>
                <a:latin typeface="Segoe UI" panose="020B0502040204020203" pitchFamily="34" charset="0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712788" indent="-26828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  <a:defRPr kumimoji="1" sz="3600" kern="1200" baseline="0">
                <a:solidFill>
                  <a:schemeClr val="tx1"/>
                </a:solidFill>
                <a:latin typeface="Segoe UI" panose="020B0502040204020203" pitchFamily="34" charset="0"/>
                <a:ea typeface="Meiryo UI" panose="020B0604030504040204" pitchFamily="50" charset="-128"/>
                <a:cs typeface="Segoe UI" panose="020B0502040204020203" pitchFamily="34" charset="0"/>
              </a:defRPr>
            </a:lvl2pPr>
            <a:lvl3pPr marL="1169988" indent="-457200" algn="l" defTabSz="914400" rtl="0" eaLnBrk="1" latinLnBrk="0" hangingPunct="1">
              <a:lnSpc>
                <a:spcPct val="100000"/>
              </a:lnSpc>
              <a:spcBef>
                <a:spcPts val="200"/>
              </a:spcBef>
              <a:buClrTx/>
              <a:buFont typeface="+mj-lt"/>
              <a:buAutoNum type="arabicPeriod"/>
              <a:defRPr kumimoji="1" sz="1200" kern="1200">
                <a:solidFill>
                  <a:schemeClr val="tx1"/>
                </a:solidFill>
                <a:latin typeface="Segoe UI" panose="020B0502040204020203" pitchFamily="34" charset="0"/>
                <a:ea typeface="Meiryo UI" panose="020B0604030504040204" pitchFamily="50" charset="-128"/>
                <a:cs typeface="Segoe UI" panose="020B0502040204020203" pitchFamily="34" charset="0"/>
              </a:defRPr>
            </a:lvl3pPr>
            <a:lvl4pPr marL="1169988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kumimoji="1" lang="en-US" altLang="ja-JP" sz="2800" kern="1200" dirty="0" smtClean="0">
                <a:solidFill>
                  <a:srgbClr val="000000"/>
                </a:solidFill>
                <a:latin typeface="Segoe UI" panose="020B0502040204020203" pitchFamily="34" charset="0"/>
                <a:ea typeface="Meiryo UI" panose="020B0604030504040204" pitchFamily="50" charset="-128"/>
                <a:cs typeface="Segoe UI" panose="020B0502040204020203" pitchFamily="34" charset="0"/>
              </a:defRPr>
            </a:lvl4pPr>
            <a:lvl5pPr marL="2057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3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Wingdings" panose="05000000000000000000" pitchFamily="2" charset="2"/>
              <a:buChar char="Ø"/>
            </a:pPr>
            <a:r>
              <a:rPr lang="en-US" sz="1800" dirty="0" smtClean="0"/>
              <a:t>We propose mode-wise ASA compatible with industrial </a:t>
            </a:r>
            <a:r>
              <a:rPr lang="en-US" sz="1800" dirty="0" smtClean="0"/>
              <a:t>design</a:t>
            </a:r>
            <a:endParaRPr lang="en-US" sz="1800" dirty="0" smtClean="0"/>
          </a:p>
          <a:p>
            <a:pPr marL="514350" indent="-514350">
              <a:buFont typeface="Wingdings" panose="05000000000000000000" pitchFamily="2" charset="2"/>
              <a:buChar char="Ø"/>
            </a:pPr>
            <a:r>
              <a:rPr lang="en-US" sz="1800" dirty="0" smtClean="0"/>
              <a:t>The proposed ASA tunes the slack of only </a:t>
            </a:r>
            <a:r>
              <a:rPr lang="en-US" sz="1800" dirty="0"/>
              <a:t>C</a:t>
            </a:r>
            <a:r>
              <a:rPr lang="en-US" sz="1800" dirty="0" smtClean="0"/>
              <a:t>ritical-Active </a:t>
            </a:r>
            <a:r>
              <a:rPr lang="en-US" sz="1800" dirty="0" smtClean="0"/>
              <a:t>paths in Max Power </a:t>
            </a:r>
            <a:r>
              <a:rPr lang="en-US" sz="1800" dirty="0" smtClean="0"/>
              <a:t>Mode</a:t>
            </a:r>
            <a:endParaRPr lang="en-US" sz="1800" dirty="0" smtClean="0"/>
          </a:p>
          <a:p>
            <a:pPr marL="514350" indent="-514350">
              <a:buFont typeface="Wingdings" panose="05000000000000000000" pitchFamily="2" charset="2"/>
              <a:buChar char="Ø"/>
            </a:pPr>
            <a:r>
              <a:rPr lang="en-US" sz="1800" dirty="0" smtClean="0"/>
              <a:t>A case study shows that power is reduced by </a:t>
            </a:r>
            <a:r>
              <a:rPr lang="en-US" sz="1800" b="1" i="1" u="sng" dirty="0" smtClean="0">
                <a:solidFill>
                  <a:schemeClr val="accent2"/>
                </a:solidFill>
              </a:rPr>
              <a:t>10%</a:t>
            </a:r>
            <a:r>
              <a:rPr lang="en-US" sz="1800" dirty="0" smtClean="0">
                <a:solidFill>
                  <a:schemeClr val="accent2"/>
                </a:solidFill>
              </a:rPr>
              <a:t> </a:t>
            </a:r>
            <a:r>
              <a:rPr lang="en-US" sz="1800" dirty="0" smtClean="0"/>
              <a:t>with </a:t>
            </a:r>
            <a:r>
              <a:rPr lang="en-US" sz="1800" b="1" i="1" u="sng" dirty="0" smtClean="0">
                <a:solidFill>
                  <a:schemeClr val="accent2"/>
                </a:solidFill>
              </a:rPr>
              <a:t>50mV</a:t>
            </a:r>
            <a:r>
              <a:rPr lang="en-US" sz="1800" dirty="0" smtClean="0"/>
              <a:t> </a:t>
            </a:r>
            <a:r>
              <a:rPr lang="en-US" sz="1800" dirty="0" err="1" smtClean="0"/>
              <a:t>Vdd</a:t>
            </a:r>
            <a:r>
              <a:rPr lang="en-US" sz="1800" dirty="0" smtClean="0"/>
              <a:t> </a:t>
            </a:r>
            <a:r>
              <a:rPr lang="en-US" sz="1800" dirty="0" smtClean="0"/>
              <a:t>reduction</a:t>
            </a:r>
            <a:endParaRPr lang="en-US" sz="1800" dirty="0" smtClean="0"/>
          </a:p>
          <a:p>
            <a:pPr marL="514350" indent="-514350">
              <a:buFont typeface="Wingdings" panose="05000000000000000000" pitchFamily="2" charset="2"/>
              <a:buChar char="Ø"/>
            </a:pPr>
            <a:r>
              <a:rPr lang="en-US" sz="1800" dirty="0" smtClean="0"/>
              <a:t>Performance degradation and area penalties are negligibly </a:t>
            </a:r>
            <a:r>
              <a:rPr lang="en-US" sz="1800" dirty="0" smtClean="0"/>
              <a:t>small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1650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Background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1520" y="627534"/>
            <a:ext cx="87129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 dirty="0" smtClean="0"/>
              <a:t>Power consumption is the </a:t>
            </a:r>
            <a:r>
              <a:rPr lang="en-US" altLang="ja-JP" sz="2400" b="1" dirty="0" smtClean="0"/>
              <a:t>most </a:t>
            </a:r>
            <a:r>
              <a:rPr lang="en-US" altLang="ja-JP" sz="2400" b="1" dirty="0"/>
              <a:t>competitive </a:t>
            </a:r>
            <a:r>
              <a:rPr lang="en-US" altLang="ja-JP" sz="2400" b="1" dirty="0" smtClean="0"/>
              <a:t>factor</a:t>
            </a:r>
          </a:p>
          <a:p>
            <a:pPr algn="ctr"/>
            <a:r>
              <a:rPr lang="en-US" altLang="ja-JP" sz="2400" b="1" dirty="0" smtClean="0"/>
              <a:t>in </a:t>
            </a:r>
            <a:r>
              <a:rPr lang="en-US" altLang="ja-JP" sz="2400" b="1" dirty="0"/>
              <a:t>recent mobile </a:t>
            </a:r>
            <a:r>
              <a:rPr lang="en-US" altLang="ja-JP" sz="2400" b="1" dirty="0" err="1" smtClean="0"/>
              <a:t>SoC.</a:t>
            </a:r>
            <a:r>
              <a:rPr lang="en-US" altLang="ja-JP" sz="2400" b="1" dirty="0" smtClean="0"/>
              <a:t> 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045980" y="2082301"/>
            <a:ext cx="165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i="1" u="sng" dirty="0" smtClean="0"/>
              <a:t>Field Usage</a:t>
            </a:r>
            <a:endParaRPr kumimoji="1" lang="ja-JP" altLang="en-US" i="1" u="sng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148064" y="2450258"/>
            <a:ext cx="38164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Adaptive Voltage Scaling (AVS) by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altLang="ja-JP" dirty="0"/>
              <a:t>Process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altLang="ja-JP" dirty="0"/>
              <a:t>Temperature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altLang="ja-JP" dirty="0"/>
              <a:t>Precision, </a:t>
            </a:r>
            <a:r>
              <a:rPr lang="en-US" altLang="ja-JP" dirty="0" err="1"/>
              <a:t>etc</a:t>
            </a:r>
            <a:r>
              <a:rPr lang="en-US" altLang="ja-JP" dirty="0" smtClean="0"/>
              <a:t>…</a:t>
            </a:r>
            <a:endParaRPr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9552" y="2082301"/>
            <a:ext cx="1800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i="1" u="sng" dirty="0" smtClean="0"/>
              <a:t>Design</a:t>
            </a:r>
            <a:endParaRPr kumimoji="1" lang="ja-JP" altLang="en-US" i="1" u="sng" dirty="0"/>
          </a:p>
        </p:txBody>
      </p:sp>
      <p:grpSp>
        <p:nvGrpSpPr>
          <p:cNvPr id="8" name="グループ化 7"/>
          <p:cNvGrpSpPr/>
          <p:nvPr/>
        </p:nvGrpSpPr>
        <p:grpSpPr>
          <a:xfrm>
            <a:off x="5508104" y="3771982"/>
            <a:ext cx="2486633" cy="900866"/>
            <a:chOff x="1225985" y="3757375"/>
            <a:chExt cx="2486633" cy="900866"/>
          </a:xfrm>
        </p:grpSpPr>
        <p:sp>
          <p:nvSpPr>
            <p:cNvPr id="14" name="テキスト ボックス 13"/>
            <p:cNvSpPr txBox="1"/>
            <p:nvPr/>
          </p:nvSpPr>
          <p:spPr>
            <a:xfrm>
              <a:off x="1225985" y="4011910"/>
              <a:ext cx="248663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i="1" dirty="0" smtClean="0"/>
                <a:t>Operating Mode (Mode-wise AVS)</a:t>
              </a:r>
              <a:endParaRPr kumimoji="1" lang="ja-JP" altLang="en-US" b="1" i="1" dirty="0"/>
            </a:p>
          </p:txBody>
        </p:sp>
        <p:sp>
          <p:nvSpPr>
            <p:cNvPr id="15" name="下矢印 14"/>
            <p:cNvSpPr/>
            <p:nvPr/>
          </p:nvSpPr>
          <p:spPr>
            <a:xfrm>
              <a:off x="1835696" y="3757375"/>
              <a:ext cx="504056" cy="22006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827584" y="3791844"/>
            <a:ext cx="4032448" cy="866397"/>
            <a:chOff x="5004049" y="3791844"/>
            <a:chExt cx="4032448" cy="866397"/>
          </a:xfrm>
        </p:grpSpPr>
        <p:sp>
          <p:nvSpPr>
            <p:cNvPr id="12" name="テキスト ボックス 11"/>
            <p:cNvSpPr txBox="1"/>
            <p:nvPr/>
          </p:nvSpPr>
          <p:spPr>
            <a:xfrm>
              <a:off x="5004049" y="4011910"/>
              <a:ext cx="40324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i="1" dirty="0" smtClean="0"/>
                <a:t>Activation-aware Slack Assignment</a:t>
              </a:r>
            </a:p>
            <a:p>
              <a:r>
                <a:rPr lang="en-US" altLang="ja-JP" b="1" i="1" dirty="0" smtClean="0"/>
                <a:t>(ASA)</a:t>
              </a:r>
              <a:endParaRPr kumimoji="1" lang="ja-JP" altLang="en-US" b="1" i="1" dirty="0"/>
            </a:p>
          </p:txBody>
        </p:sp>
        <p:sp>
          <p:nvSpPr>
            <p:cNvPr id="16" name="下矢印 15"/>
            <p:cNvSpPr/>
            <p:nvPr/>
          </p:nvSpPr>
          <p:spPr>
            <a:xfrm>
              <a:off x="6012160" y="3791844"/>
              <a:ext cx="504056" cy="22006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4" name="テキスト ボックス 23"/>
          <p:cNvSpPr txBox="1"/>
          <p:nvPr/>
        </p:nvSpPr>
        <p:spPr>
          <a:xfrm>
            <a:off x="661153" y="2473290"/>
            <a:ext cx="44981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Low power design technique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altLang="ja-JP" dirty="0"/>
              <a:t>Multi Vth and Leak Optimization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altLang="ja-JP" dirty="0"/>
              <a:t>Clock Gating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altLang="ja-JP" dirty="0"/>
              <a:t>Power Gating, </a:t>
            </a:r>
            <a:r>
              <a:rPr lang="en-US" altLang="ja-JP" dirty="0" err="1"/>
              <a:t>etc</a:t>
            </a:r>
            <a:r>
              <a:rPr lang="en-US" altLang="ja-JP" dirty="0" smtClean="0"/>
              <a:t>…</a:t>
            </a:r>
            <a:endParaRPr lang="en-US" altLang="ja-JP" dirty="0"/>
          </a:p>
        </p:txBody>
      </p:sp>
      <p:sp>
        <p:nvSpPr>
          <p:cNvPr id="9" name="正方形/長方形 8"/>
          <p:cNvSpPr/>
          <p:nvPr/>
        </p:nvSpPr>
        <p:spPr>
          <a:xfrm>
            <a:off x="661153" y="1469947"/>
            <a:ext cx="79432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dirty="0"/>
              <a:t> We have to pursue the highest power efficiency in both design and field.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41718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Motivation</a:t>
            </a:r>
            <a:r>
              <a:rPr lang="ja-JP" altLang="en-US" dirty="0"/>
              <a:t> </a:t>
            </a:r>
            <a:r>
              <a:rPr lang="en-US" altLang="ja-JP" dirty="0" smtClean="0"/>
              <a:t>(</a:t>
            </a:r>
            <a:r>
              <a:rPr kumimoji="1" lang="en-US" altLang="ja-JP" dirty="0" smtClean="0"/>
              <a:t>Operating Mode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grpSp>
        <p:nvGrpSpPr>
          <p:cNvPr id="4" name="グループ化 3"/>
          <p:cNvGrpSpPr>
            <a:grpSpLocks noChangeAspect="1"/>
          </p:cNvGrpSpPr>
          <p:nvPr/>
        </p:nvGrpSpPr>
        <p:grpSpPr>
          <a:xfrm>
            <a:off x="107504" y="1611275"/>
            <a:ext cx="2773935" cy="1499014"/>
            <a:chOff x="795692" y="2576976"/>
            <a:chExt cx="3392454" cy="1806071"/>
          </a:xfrm>
        </p:grpSpPr>
        <p:cxnSp>
          <p:nvCxnSpPr>
            <p:cNvPr id="5" name="直線矢印コネクタ 4"/>
            <p:cNvCxnSpPr/>
            <p:nvPr/>
          </p:nvCxnSpPr>
          <p:spPr>
            <a:xfrm>
              <a:off x="805123" y="4012225"/>
              <a:ext cx="3383023" cy="0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線矢印コネクタ 5"/>
            <p:cNvCxnSpPr/>
            <p:nvPr/>
          </p:nvCxnSpPr>
          <p:spPr>
            <a:xfrm flipV="1">
              <a:off x="1136792" y="2576976"/>
              <a:ext cx="0" cy="1577950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正方形/長方形 6"/>
            <p:cNvSpPr/>
            <p:nvPr/>
          </p:nvSpPr>
          <p:spPr>
            <a:xfrm>
              <a:off x="1136792" y="3036256"/>
              <a:ext cx="762839" cy="97144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r>
                <a:rPr kumimoji="1" lang="en-US" altLang="ja-JP" sz="1100" dirty="0" smtClean="0">
                  <a:solidFill>
                    <a:schemeClr val="accent1"/>
                  </a:solidFill>
                </a:rPr>
                <a:t>Max</a:t>
              </a:r>
            </a:p>
            <a:p>
              <a:pPr algn="ctr"/>
              <a:r>
                <a:rPr lang="en-US" altLang="ja-JP" sz="1100" dirty="0" smtClean="0">
                  <a:solidFill>
                    <a:schemeClr val="accent1"/>
                  </a:solidFill>
                </a:rPr>
                <a:t>Power</a:t>
              </a:r>
            </a:p>
            <a:p>
              <a:pPr algn="ctr"/>
              <a:r>
                <a:rPr kumimoji="1" lang="en-US" altLang="ja-JP" sz="1100" dirty="0" smtClean="0">
                  <a:solidFill>
                    <a:schemeClr val="accent1"/>
                  </a:solidFill>
                </a:rPr>
                <a:t>Mode</a:t>
              </a:r>
              <a:endParaRPr kumimoji="1" lang="ja-JP" altLang="en-US" sz="1100" dirty="0">
                <a:solidFill>
                  <a:schemeClr val="accent1"/>
                </a:solidFill>
              </a:endParaRPr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3259474" y="3562002"/>
              <a:ext cx="597004" cy="445695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kumimoji="1" lang="en-US" altLang="ja-JP" sz="1100" dirty="0" smtClean="0">
                  <a:solidFill>
                    <a:schemeClr val="accent1"/>
                  </a:solidFill>
                </a:rPr>
                <a:t>Mode2</a:t>
              </a:r>
              <a:endParaRPr kumimoji="1" lang="ja-JP" altLang="en-US" sz="1100" dirty="0">
                <a:solidFill>
                  <a:schemeClr val="accent1"/>
                </a:solidFill>
              </a:endParaRPr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1335793" y="4012225"/>
              <a:ext cx="2520684" cy="370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 smtClean="0"/>
                <a:t>Operating Mode</a:t>
              </a:r>
              <a:endParaRPr kumimoji="1" lang="ja-JP" altLang="en-US" sz="1400" dirty="0"/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2496634" y="3036256"/>
              <a:ext cx="762839" cy="97144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r>
                <a:rPr kumimoji="1" lang="en-US" altLang="ja-JP" sz="1100" dirty="0" smtClean="0">
                  <a:solidFill>
                    <a:schemeClr val="accent1"/>
                  </a:solidFill>
                </a:rPr>
                <a:t>Max</a:t>
              </a:r>
            </a:p>
            <a:p>
              <a:pPr algn="ctr"/>
              <a:r>
                <a:rPr lang="en-US" altLang="ja-JP" sz="1100" dirty="0" smtClean="0">
                  <a:solidFill>
                    <a:schemeClr val="accent1"/>
                  </a:solidFill>
                </a:rPr>
                <a:t>Power</a:t>
              </a:r>
            </a:p>
            <a:p>
              <a:pPr algn="ctr"/>
              <a:r>
                <a:rPr kumimoji="1" lang="en-US" altLang="ja-JP" sz="1100" dirty="0" smtClean="0">
                  <a:solidFill>
                    <a:schemeClr val="accent1"/>
                  </a:solidFill>
                </a:rPr>
                <a:t>Mode</a:t>
              </a:r>
              <a:endParaRPr kumimoji="1" lang="ja-JP" altLang="en-US" sz="1100" dirty="0">
                <a:solidFill>
                  <a:schemeClr val="accent1"/>
                </a:solidFill>
              </a:endParaRPr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1899630" y="3447361"/>
              <a:ext cx="597004" cy="560336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kumimoji="1" lang="en-US" altLang="ja-JP" sz="1100" dirty="0" smtClean="0">
                  <a:solidFill>
                    <a:schemeClr val="accent1"/>
                  </a:solidFill>
                </a:rPr>
                <a:t>Mode1</a:t>
              </a:r>
              <a:endParaRPr kumimoji="1" lang="ja-JP" altLang="en-US" sz="1100" dirty="0">
                <a:solidFill>
                  <a:schemeClr val="accent1"/>
                </a:solidFill>
              </a:endParaRPr>
            </a:p>
          </p:txBody>
        </p:sp>
        <p:sp>
          <p:nvSpPr>
            <p:cNvPr id="12" name="テキスト ボックス 11"/>
            <p:cNvSpPr txBox="1"/>
            <p:nvPr/>
          </p:nvSpPr>
          <p:spPr>
            <a:xfrm rot="16200000">
              <a:off x="392578" y="3181023"/>
              <a:ext cx="1148201" cy="3419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 smtClean="0"/>
                <a:t>Power</a:t>
              </a:r>
              <a:endParaRPr kumimoji="1" lang="ja-JP" altLang="en-US" sz="1400" dirty="0"/>
            </a:p>
          </p:txBody>
        </p:sp>
      </p:grpSp>
      <p:sp>
        <p:nvSpPr>
          <p:cNvPr id="14" name="テキスト ボックス 13"/>
          <p:cNvSpPr txBox="1"/>
          <p:nvPr/>
        </p:nvSpPr>
        <p:spPr>
          <a:xfrm>
            <a:off x="164633" y="622993"/>
            <a:ext cx="38334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i="1" dirty="0" smtClean="0"/>
              <a:t>In field </a:t>
            </a:r>
            <a:r>
              <a:rPr lang="en-US" altLang="ja-JP" sz="1600" b="1" i="1" dirty="0" smtClean="0"/>
              <a:t>usage</a:t>
            </a:r>
            <a:r>
              <a:rPr lang="en-US" altLang="ja-JP" sz="1600" dirty="0" smtClean="0"/>
              <a:t>, p</a:t>
            </a:r>
            <a:r>
              <a:rPr kumimoji="1" lang="en-US" altLang="ja-JP" sz="1600" dirty="0" smtClean="0"/>
              <a:t>ower consumption </a:t>
            </a:r>
            <a:r>
              <a:rPr lang="en-US" altLang="ja-JP" sz="1600" dirty="0" smtClean="0"/>
              <a:t>changes </a:t>
            </a:r>
            <a:r>
              <a:rPr lang="en-US" altLang="ja-JP" sz="1600" dirty="0"/>
              <a:t>depending on </a:t>
            </a:r>
            <a:r>
              <a:rPr lang="en-US" altLang="ja-JP" sz="1600" dirty="0" smtClean="0"/>
              <a:t>operating </a:t>
            </a:r>
            <a:r>
              <a:rPr lang="en-US" altLang="ja-JP" sz="1600" dirty="0"/>
              <a:t>mode.</a:t>
            </a:r>
            <a:endParaRPr kumimoji="1" lang="ja-JP" altLang="en-US" sz="1600" dirty="0"/>
          </a:p>
        </p:txBody>
      </p:sp>
      <p:grpSp>
        <p:nvGrpSpPr>
          <p:cNvPr id="76" name="グループ化 75"/>
          <p:cNvGrpSpPr>
            <a:grpSpLocks noChangeAspect="1"/>
          </p:cNvGrpSpPr>
          <p:nvPr/>
        </p:nvGrpSpPr>
        <p:grpSpPr>
          <a:xfrm>
            <a:off x="5879886" y="1532280"/>
            <a:ext cx="2883303" cy="1555345"/>
            <a:chOff x="4860305" y="2521598"/>
            <a:chExt cx="3203670" cy="1830106"/>
          </a:xfrm>
        </p:grpSpPr>
        <p:cxnSp>
          <p:nvCxnSpPr>
            <p:cNvPr id="77" name="直線矢印コネクタ 76"/>
            <p:cNvCxnSpPr/>
            <p:nvPr/>
          </p:nvCxnSpPr>
          <p:spPr>
            <a:xfrm flipV="1">
              <a:off x="5201407" y="2579009"/>
              <a:ext cx="0" cy="1550070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線矢印コネクタ 77"/>
            <p:cNvCxnSpPr/>
            <p:nvPr/>
          </p:nvCxnSpPr>
          <p:spPr>
            <a:xfrm>
              <a:off x="4936071" y="4014258"/>
              <a:ext cx="2918687" cy="0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テキスト ボックス 78"/>
            <p:cNvSpPr txBox="1"/>
            <p:nvPr/>
          </p:nvSpPr>
          <p:spPr>
            <a:xfrm>
              <a:off x="5496509" y="4009730"/>
              <a:ext cx="1923680" cy="3419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 smtClean="0"/>
                <a:t>Slack</a:t>
              </a:r>
              <a:endParaRPr kumimoji="1" lang="ja-JP" altLang="en-US" sz="1400" dirty="0"/>
            </a:p>
          </p:txBody>
        </p:sp>
        <p:sp>
          <p:nvSpPr>
            <p:cNvPr id="80" name="テキスト ボックス 79"/>
            <p:cNvSpPr txBox="1"/>
            <p:nvPr/>
          </p:nvSpPr>
          <p:spPr>
            <a:xfrm rot="16200000">
              <a:off x="4256257" y="3125646"/>
              <a:ext cx="1550070" cy="3419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 smtClean="0"/>
                <a:t># of Paths</a:t>
              </a:r>
              <a:endParaRPr kumimoji="1" lang="ja-JP" altLang="en-US" sz="1400" dirty="0"/>
            </a:p>
          </p:txBody>
        </p:sp>
        <p:sp>
          <p:nvSpPr>
            <p:cNvPr id="81" name="正方形/長方形 80"/>
            <p:cNvSpPr/>
            <p:nvPr/>
          </p:nvSpPr>
          <p:spPr>
            <a:xfrm>
              <a:off x="5400407" y="3834873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82" name="正方形/長方形 81"/>
            <p:cNvSpPr/>
            <p:nvPr/>
          </p:nvSpPr>
          <p:spPr>
            <a:xfrm>
              <a:off x="5400407" y="3662649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83" name="正方形/長方形 82"/>
            <p:cNvSpPr/>
            <p:nvPr/>
          </p:nvSpPr>
          <p:spPr>
            <a:xfrm>
              <a:off x="5400408" y="3490419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84" name="正方形/長方形 83"/>
            <p:cNvSpPr/>
            <p:nvPr/>
          </p:nvSpPr>
          <p:spPr>
            <a:xfrm>
              <a:off x="5599409" y="3834877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85" name="正方形/長方形 84"/>
            <p:cNvSpPr/>
            <p:nvPr/>
          </p:nvSpPr>
          <p:spPr>
            <a:xfrm>
              <a:off x="5599408" y="3662648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86" name="正方形/長方形 85"/>
            <p:cNvSpPr/>
            <p:nvPr/>
          </p:nvSpPr>
          <p:spPr>
            <a:xfrm>
              <a:off x="5599409" y="3490419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87" name="正方形/長方形 86"/>
            <p:cNvSpPr/>
            <p:nvPr/>
          </p:nvSpPr>
          <p:spPr>
            <a:xfrm>
              <a:off x="5599409" y="3318189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88" name="正方形/長方形 87"/>
            <p:cNvSpPr/>
            <p:nvPr/>
          </p:nvSpPr>
          <p:spPr>
            <a:xfrm>
              <a:off x="5798411" y="3834876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89" name="正方形/長方形 88"/>
            <p:cNvSpPr/>
            <p:nvPr/>
          </p:nvSpPr>
          <p:spPr>
            <a:xfrm>
              <a:off x="5798410" y="3145960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90" name="正方形/長方形 89"/>
            <p:cNvSpPr/>
            <p:nvPr/>
          </p:nvSpPr>
          <p:spPr>
            <a:xfrm>
              <a:off x="5798410" y="3662647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91" name="正方形/長方形 90"/>
            <p:cNvSpPr/>
            <p:nvPr/>
          </p:nvSpPr>
          <p:spPr>
            <a:xfrm>
              <a:off x="5798411" y="3490418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92" name="正方形/長方形 91"/>
            <p:cNvSpPr/>
            <p:nvPr/>
          </p:nvSpPr>
          <p:spPr>
            <a:xfrm>
              <a:off x="5798411" y="3318189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93" name="正方形/長方形 92"/>
            <p:cNvSpPr/>
            <p:nvPr/>
          </p:nvSpPr>
          <p:spPr>
            <a:xfrm>
              <a:off x="5997413" y="3834877"/>
              <a:ext cx="199001" cy="17223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94" name="正方形/長方形 93"/>
            <p:cNvSpPr/>
            <p:nvPr/>
          </p:nvSpPr>
          <p:spPr>
            <a:xfrm>
              <a:off x="5997412" y="3145961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95" name="正方形/長方形 94"/>
            <p:cNvSpPr/>
            <p:nvPr/>
          </p:nvSpPr>
          <p:spPr>
            <a:xfrm>
              <a:off x="5997413" y="3490419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96" name="正方形/長方形 95"/>
            <p:cNvSpPr/>
            <p:nvPr/>
          </p:nvSpPr>
          <p:spPr>
            <a:xfrm>
              <a:off x="5997413" y="3318189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97" name="正方形/長方形 96"/>
            <p:cNvSpPr/>
            <p:nvPr/>
          </p:nvSpPr>
          <p:spPr>
            <a:xfrm>
              <a:off x="5997413" y="2973732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98" name="正方形/長方形 97"/>
            <p:cNvSpPr/>
            <p:nvPr/>
          </p:nvSpPr>
          <p:spPr>
            <a:xfrm>
              <a:off x="6196414" y="3834877"/>
              <a:ext cx="199001" cy="17223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99" name="正方形/長方形 98"/>
            <p:cNvSpPr/>
            <p:nvPr/>
          </p:nvSpPr>
          <p:spPr>
            <a:xfrm>
              <a:off x="6196414" y="3145961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00" name="正方形/長方形 99"/>
            <p:cNvSpPr/>
            <p:nvPr/>
          </p:nvSpPr>
          <p:spPr>
            <a:xfrm>
              <a:off x="6196414" y="3662648"/>
              <a:ext cx="199001" cy="17223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01" name="正方形/長方形 100"/>
            <p:cNvSpPr/>
            <p:nvPr/>
          </p:nvSpPr>
          <p:spPr>
            <a:xfrm>
              <a:off x="6196414" y="3318189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02" name="正方形/長方形 101"/>
            <p:cNvSpPr/>
            <p:nvPr/>
          </p:nvSpPr>
          <p:spPr>
            <a:xfrm>
              <a:off x="6196414" y="2973732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03" name="正方形/長方形 102"/>
            <p:cNvSpPr/>
            <p:nvPr/>
          </p:nvSpPr>
          <p:spPr>
            <a:xfrm>
              <a:off x="6395415" y="3834875"/>
              <a:ext cx="199001" cy="17223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04" name="正方形/長方形 103"/>
            <p:cNvSpPr/>
            <p:nvPr/>
          </p:nvSpPr>
          <p:spPr>
            <a:xfrm>
              <a:off x="6395414" y="3145959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05" name="正方形/長方形 104"/>
            <p:cNvSpPr/>
            <p:nvPr/>
          </p:nvSpPr>
          <p:spPr>
            <a:xfrm>
              <a:off x="6395415" y="3490417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06" name="正方形/長方形 105"/>
            <p:cNvSpPr/>
            <p:nvPr/>
          </p:nvSpPr>
          <p:spPr>
            <a:xfrm>
              <a:off x="6395415" y="3318188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07" name="正方形/長方形 106"/>
            <p:cNvSpPr/>
            <p:nvPr/>
          </p:nvSpPr>
          <p:spPr>
            <a:xfrm>
              <a:off x="6594416" y="3145960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08" name="正方形/長方形 107"/>
            <p:cNvSpPr/>
            <p:nvPr/>
          </p:nvSpPr>
          <p:spPr>
            <a:xfrm>
              <a:off x="6594416" y="3662647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09" name="正方形/長方形 108"/>
            <p:cNvSpPr/>
            <p:nvPr/>
          </p:nvSpPr>
          <p:spPr>
            <a:xfrm>
              <a:off x="6594417" y="3490418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10" name="正方形/長方形 109"/>
            <p:cNvSpPr/>
            <p:nvPr/>
          </p:nvSpPr>
          <p:spPr>
            <a:xfrm>
              <a:off x="6594417" y="3318189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11" name="正方形/長方形 110"/>
            <p:cNvSpPr/>
            <p:nvPr/>
          </p:nvSpPr>
          <p:spPr>
            <a:xfrm>
              <a:off x="6793419" y="3834876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12" name="正方形/長方形 111"/>
            <p:cNvSpPr/>
            <p:nvPr/>
          </p:nvSpPr>
          <p:spPr>
            <a:xfrm>
              <a:off x="6793418" y="3662647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13" name="正方形/長方形 112"/>
            <p:cNvSpPr/>
            <p:nvPr/>
          </p:nvSpPr>
          <p:spPr>
            <a:xfrm>
              <a:off x="6793419" y="3490418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14" name="正方形/長方形 113"/>
            <p:cNvSpPr/>
            <p:nvPr/>
          </p:nvSpPr>
          <p:spPr>
            <a:xfrm>
              <a:off x="6793419" y="3318189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15" name="正方形/長方形 114"/>
            <p:cNvSpPr/>
            <p:nvPr/>
          </p:nvSpPr>
          <p:spPr>
            <a:xfrm>
              <a:off x="6992419" y="3834875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16" name="正方形/長方形 115"/>
            <p:cNvSpPr/>
            <p:nvPr/>
          </p:nvSpPr>
          <p:spPr>
            <a:xfrm>
              <a:off x="6992418" y="3662645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17" name="正方形/長方形 116"/>
            <p:cNvSpPr/>
            <p:nvPr/>
          </p:nvSpPr>
          <p:spPr>
            <a:xfrm>
              <a:off x="6992419" y="3490416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18" name="正方形/長方形 117"/>
            <p:cNvSpPr/>
            <p:nvPr/>
          </p:nvSpPr>
          <p:spPr>
            <a:xfrm>
              <a:off x="7190735" y="3835332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19" name="正方形/長方形 118"/>
            <p:cNvSpPr/>
            <p:nvPr/>
          </p:nvSpPr>
          <p:spPr>
            <a:xfrm>
              <a:off x="7190734" y="3663103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20" name="正方形/長方形 119"/>
            <p:cNvSpPr/>
            <p:nvPr/>
          </p:nvSpPr>
          <p:spPr>
            <a:xfrm>
              <a:off x="7390421" y="3834874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22" name="テキスト ボックス 121"/>
            <p:cNvSpPr txBox="1"/>
            <p:nvPr/>
          </p:nvSpPr>
          <p:spPr>
            <a:xfrm>
              <a:off x="6440843" y="2807229"/>
              <a:ext cx="1623132" cy="3259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 smtClean="0">
                  <a:solidFill>
                    <a:schemeClr val="accent1"/>
                  </a:solidFill>
                </a:rPr>
                <a:t>All existing paths</a:t>
              </a:r>
              <a:endParaRPr kumimoji="1" lang="en-US" altLang="ja-JP" sz="1200" dirty="0" smtClean="0">
                <a:solidFill>
                  <a:schemeClr val="accent1"/>
                </a:solidFill>
              </a:endParaRPr>
            </a:p>
          </p:txBody>
        </p:sp>
        <p:sp>
          <p:nvSpPr>
            <p:cNvPr id="123" name="正方形/長方形 122"/>
            <p:cNvSpPr/>
            <p:nvPr/>
          </p:nvSpPr>
          <p:spPr>
            <a:xfrm>
              <a:off x="5201408" y="3835327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24" name="正方形/長方形 123"/>
            <p:cNvSpPr/>
            <p:nvPr/>
          </p:nvSpPr>
          <p:spPr>
            <a:xfrm>
              <a:off x="5997412" y="3662648"/>
              <a:ext cx="199001" cy="17223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25" name="正方形/長方形 124"/>
            <p:cNvSpPr/>
            <p:nvPr/>
          </p:nvSpPr>
          <p:spPr>
            <a:xfrm>
              <a:off x="6196414" y="3490419"/>
              <a:ext cx="199001" cy="17223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26" name="正方形/長方形 125"/>
            <p:cNvSpPr/>
            <p:nvPr/>
          </p:nvSpPr>
          <p:spPr>
            <a:xfrm>
              <a:off x="6395414" y="3662646"/>
              <a:ext cx="199001" cy="17223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27" name="正方形/長方形 126"/>
            <p:cNvSpPr/>
            <p:nvPr/>
          </p:nvSpPr>
          <p:spPr>
            <a:xfrm>
              <a:off x="6594417" y="3834877"/>
              <a:ext cx="199001" cy="17223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</p:grpSp>
      <p:sp>
        <p:nvSpPr>
          <p:cNvPr id="161" name="正方形/長方形 160"/>
          <p:cNvSpPr/>
          <p:nvPr/>
        </p:nvSpPr>
        <p:spPr>
          <a:xfrm>
            <a:off x="4177845" y="624987"/>
            <a:ext cx="478243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b="1" i="1" dirty="0"/>
              <a:t>In design phase</a:t>
            </a:r>
            <a:r>
              <a:rPr lang="en-US" altLang="ja-JP" sz="1600" dirty="0"/>
              <a:t>, </a:t>
            </a:r>
            <a:r>
              <a:rPr lang="en-US" altLang="ja-JP" sz="1600" dirty="0" smtClean="0"/>
              <a:t>timing </a:t>
            </a:r>
            <a:r>
              <a:rPr lang="en-US" altLang="ja-JP" sz="1600" dirty="0"/>
              <a:t>of all the physically </a:t>
            </a:r>
            <a:r>
              <a:rPr lang="en-US" altLang="ja-JP" sz="1600" dirty="0" smtClean="0"/>
              <a:t>existing paths </a:t>
            </a:r>
            <a:r>
              <a:rPr lang="en-US" altLang="ja-JP" sz="1600" dirty="0"/>
              <a:t>are verified at fixed voltage </a:t>
            </a:r>
            <a:r>
              <a:rPr lang="en-US" altLang="ja-JP" sz="1600" dirty="0" smtClean="0"/>
              <a:t>corners.</a:t>
            </a:r>
            <a:endParaRPr lang="ja-JP" altLang="en-US" sz="1600" dirty="0"/>
          </a:p>
        </p:txBody>
      </p:sp>
      <p:grpSp>
        <p:nvGrpSpPr>
          <p:cNvPr id="166" name="グループ化 165"/>
          <p:cNvGrpSpPr/>
          <p:nvPr/>
        </p:nvGrpSpPr>
        <p:grpSpPr>
          <a:xfrm>
            <a:off x="3088967" y="1607518"/>
            <a:ext cx="2790919" cy="1502772"/>
            <a:chOff x="3088967" y="1703896"/>
            <a:chExt cx="2790919" cy="1502772"/>
          </a:xfrm>
        </p:grpSpPr>
        <p:cxnSp>
          <p:nvCxnSpPr>
            <p:cNvPr id="150" name="直線矢印コネクタ 149"/>
            <p:cNvCxnSpPr/>
            <p:nvPr/>
          </p:nvCxnSpPr>
          <p:spPr>
            <a:xfrm>
              <a:off x="3113663" y="2895133"/>
              <a:ext cx="2766223" cy="0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直線矢印コネクタ 150"/>
            <p:cNvCxnSpPr/>
            <p:nvPr/>
          </p:nvCxnSpPr>
          <p:spPr>
            <a:xfrm flipV="1">
              <a:off x="3384861" y="1703896"/>
              <a:ext cx="0" cy="1309677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2" name="テキスト ボックス 151"/>
            <p:cNvSpPr txBox="1"/>
            <p:nvPr/>
          </p:nvSpPr>
          <p:spPr>
            <a:xfrm rot="16200000">
              <a:off x="2766360" y="2207135"/>
              <a:ext cx="95299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 smtClean="0"/>
                <a:t>Voltage</a:t>
              </a:r>
              <a:endParaRPr kumimoji="1" lang="ja-JP" altLang="en-US" sz="1400" dirty="0"/>
            </a:p>
          </p:txBody>
        </p:sp>
        <p:sp>
          <p:nvSpPr>
            <p:cNvPr id="153" name="テキスト ボックス 152"/>
            <p:cNvSpPr txBox="1"/>
            <p:nvPr/>
          </p:nvSpPr>
          <p:spPr>
            <a:xfrm>
              <a:off x="3492620" y="2898891"/>
              <a:ext cx="20611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 smtClean="0"/>
                <a:t>Operating Mode</a:t>
              </a:r>
              <a:endParaRPr kumimoji="1" lang="ja-JP" altLang="en-US" sz="1400" dirty="0"/>
            </a:p>
          </p:txBody>
        </p:sp>
        <p:cxnSp>
          <p:nvCxnSpPr>
            <p:cNvPr id="155" name="直線コネクタ 154"/>
            <p:cNvCxnSpPr/>
            <p:nvPr/>
          </p:nvCxnSpPr>
          <p:spPr>
            <a:xfrm>
              <a:off x="3384861" y="2088850"/>
              <a:ext cx="2289236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直線コネクタ 156"/>
            <p:cNvCxnSpPr/>
            <p:nvPr/>
          </p:nvCxnSpPr>
          <p:spPr>
            <a:xfrm flipH="1">
              <a:off x="3994986" y="2088850"/>
              <a:ext cx="1" cy="810041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直線コネクタ 157"/>
            <p:cNvCxnSpPr/>
            <p:nvPr/>
          </p:nvCxnSpPr>
          <p:spPr>
            <a:xfrm flipH="1">
              <a:off x="4499992" y="2071559"/>
              <a:ext cx="1" cy="810041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直線コネクタ 158"/>
            <p:cNvCxnSpPr/>
            <p:nvPr/>
          </p:nvCxnSpPr>
          <p:spPr>
            <a:xfrm flipH="1">
              <a:off x="5148063" y="2077028"/>
              <a:ext cx="1" cy="810041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直線コネクタ 159"/>
            <p:cNvCxnSpPr/>
            <p:nvPr/>
          </p:nvCxnSpPr>
          <p:spPr>
            <a:xfrm flipH="1">
              <a:off x="5633932" y="2088850"/>
              <a:ext cx="1" cy="810041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2" name="正方形/長方形 161"/>
            <p:cNvSpPr/>
            <p:nvPr/>
          </p:nvSpPr>
          <p:spPr>
            <a:xfrm>
              <a:off x="3397065" y="2300663"/>
              <a:ext cx="597922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100" dirty="0">
                  <a:solidFill>
                    <a:schemeClr val="accent1"/>
                  </a:solidFill>
                </a:rPr>
                <a:t>Max</a:t>
              </a:r>
            </a:p>
            <a:p>
              <a:pPr algn="ctr"/>
              <a:r>
                <a:rPr lang="en-US" altLang="ja-JP" sz="1100" dirty="0">
                  <a:solidFill>
                    <a:schemeClr val="accent1"/>
                  </a:solidFill>
                </a:rPr>
                <a:t>Power</a:t>
              </a:r>
            </a:p>
            <a:p>
              <a:pPr algn="ctr"/>
              <a:r>
                <a:rPr lang="en-US" altLang="ja-JP" sz="1100" dirty="0">
                  <a:solidFill>
                    <a:schemeClr val="accent1"/>
                  </a:solidFill>
                </a:rPr>
                <a:t>Mode</a:t>
              </a:r>
              <a:endParaRPr lang="ja-JP" altLang="en-US" sz="1100" dirty="0">
                <a:solidFill>
                  <a:schemeClr val="accent1"/>
                </a:solidFill>
              </a:endParaRPr>
            </a:p>
          </p:txBody>
        </p:sp>
        <p:sp>
          <p:nvSpPr>
            <p:cNvPr id="163" name="正方形/長方形 162"/>
            <p:cNvSpPr/>
            <p:nvPr/>
          </p:nvSpPr>
          <p:spPr>
            <a:xfrm>
              <a:off x="4518634" y="2283718"/>
              <a:ext cx="597922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100" dirty="0">
                  <a:solidFill>
                    <a:schemeClr val="accent1"/>
                  </a:solidFill>
                </a:rPr>
                <a:t>Max</a:t>
              </a:r>
            </a:p>
            <a:p>
              <a:pPr algn="ctr"/>
              <a:r>
                <a:rPr lang="en-US" altLang="ja-JP" sz="1100" dirty="0">
                  <a:solidFill>
                    <a:schemeClr val="accent1"/>
                  </a:solidFill>
                </a:rPr>
                <a:t>Power</a:t>
              </a:r>
            </a:p>
            <a:p>
              <a:pPr algn="ctr"/>
              <a:r>
                <a:rPr lang="en-US" altLang="ja-JP" sz="1100" dirty="0">
                  <a:solidFill>
                    <a:schemeClr val="accent1"/>
                  </a:solidFill>
                </a:rPr>
                <a:t>Mode</a:t>
              </a:r>
              <a:endParaRPr lang="ja-JP" altLang="en-US" sz="1100" dirty="0">
                <a:solidFill>
                  <a:schemeClr val="accent1"/>
                </a:solidFill>
              </a:endParaRPr>
            </a:p>
          </p:txBody>
        </p:sp>
        <p:sp>
          <p:nvSpPr>
            <p:cNvPr id="164" name="正方形/長方形 163"/>
            <p:cNvSpPr/>
            <p:nvPr/>
          </p:nvSpPr>
          <p:spPr>
            <a:xfrm>
              <a:off x="3954440" y="2412861"/>
              <a:ext cx="597922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100" dirty="0" smtClean="0">
                  <a:solidFill>
                    <a:schemeClr val="accent1"/>
                  </a:solidFill>
                </a:rPr>
                <a:t>Mode1</a:t>
              </a:r>
              <a:endParaRPr lang="ja-JP" altLang="en-US" sz="1100" dirty="0">
                <a:solidFill>
                  <a:schemeClr val="accent1"/>
                </a:solidFill>
              </a:endParaRPr>
            </a:p>
          </p:txBody>
        </p:sp>
        <p:sp>
          <p:nvSpPr>
            <p:cNvPr id="165" name="正方形/長方形 164"/>
            <p:cNvSpPr/>
            <p:nvPr/>
          </p:nvSpPr>
          <p:spPr>
            <a:xfrm>
              <a:off x="5108350" y="2410120"/>
              <a:ext cx="597922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100" dirty="0" smtClean="0">
                  <a:solidFill>
                    <a:schemeClr val="accent1"/>
                  </a:solidFill>
                </a:rPr>
                <a:t>Mode2</a:t>
              </a:r>
              <a:endParaRPr lang="ja-JP" altLang="en-US" sz="1100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309" name="グループ化 308"/>
          <p:cNvGrpSpPr/>
          <p:nvPr/>
        </p:nvGrpSpPr>
        <p:grpSpPr>
          <a:xfrm>
            <a:off x="5879885" y="1496369"/>
            <a:ext cx="3016153" cy="1585450"/>
            <a:chOff x="6380384" y="4172641"/>
            <a:chExt cx="3016153" cy="1585450"/>
          </a:xfrm>
        </p:grpSpPr>
        <p:sp>
          <p:nvSpPr>
            <p:cNvPr id="308" name="正方形/長方形 307"/>
            <p:cNvSpPr/>
            <p:nvPr/>
          </p:nvSpPr>
          <p:spPr>
            <a:xfrm>
              <a:off x="6380384" y="4172641"/>
              <a:ext cx="2944144" cy="15854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77" name="直線矢印コネクタ 176"/>
            <p:cNvCxnSpPr/>
            <p:nvPr/>
          </p:nvCxnSpPr>
          <p:spPr>
            <a:xfrm flipV="1">
              <a:off x="6687377" y="4251538"/>
              <a:ext cx="0" cy="1317352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直線矢印コネクタ 177"/>
            <p:cNvCxnSpPr/>
            <p:nvPr/>
          </p:nvCxnSpPr>
          <p:spPr>
            <a:xfrm>
              <a:off x="6448574" y="5471307"/>
              <a:ext cx="2626818" cy="0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9" name="テキスト ボックス 178"/>
            <p:cNvSpPr txBox="1"/>
            <p:nvPr/>
          </p:nvSpPr>
          <p:spPr>
            <a:xfrm>
              <a:off x="6952969" y="5467459"/>
              <a:ext cx="1731312" cy="290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 smtClean="0"/>
                <a:t>Slack</a:t>
              </a:r>
              <a:endParaRPr kumimoji="1" lang="ja-JP" altLang="en-US" sz="1400" dirty="0"/>
            </a:p>
          </p:txBody>
        </p:sp>
        <p:sp>
          <p:nvSpPr>
            <p:cNvPr id="180" name="テキスト ボックス 179"/>
            <p:cNvSpPr txBox="1"/>
            <p:nvPr/>
          </p:nvSpPr>
          <p:spPr>
            <a:xfrm rot="16200000">
              <a:off x="5875597" y="4707534"/>
              <a:ext cx="13173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 smtClean="0"/>
                <a:t># of Paths</a:t>
              </a:r>
              <a:endParaRPr kumimoji="1" lang="ja-JP" altLang="en-US" sz="1400" dirty="0"/>
            </a:p>
          </p:txBody>
        </p:sp>
        <p:sp>
          <p:nvSpPr>
            <p:cNvPr id="181" name="正方形/長方形 180"/>
            <p:cNvSpPr/>
            <p:nvPr/>
          </p:nvSpPr>
          <p:spPr>
            <a:xfrm>
              <a:off x="6866477" y="5318854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82" name="正方形/長方形 181"/>
            <p:cNvSpPr/>
            <p:nvPr/>
          </p:nvSpPr>
          <p:spPr>
            <a:xfrm>
              <a:off x="6866477" y="5172487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83" name="正方形/長方形 182"/>
            <p:cNvSpPr/>
            <p:nvPr/>
          </p:nvSpPr>
          <p:spPr>
            <a:xfrm>
              <a:off x="6866478" y="5026114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84" name="正方形/長方形 183"/>
            <p:cNvSpPr/>
            <p:nvPr/>
          </p:nvSpPr>
          <p:spPr>
            <a:xfrm>
              <a:off x="7045579" y="5318857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85" name="正方形/長方形 184"/>
            <p:cNvSpPr/>
            <p:nvPr/>
          </p:nvSpPr>
          <p:spPr>
            <a:xfrm>
              <a:off x="7045578" y="5172486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86" name="正方形/長方形 185"/>
            <p:cNvSpPr/>
            <p:nvPr/>
          </p:nvSpPr>
          <p:spPr>
            <a:xfrm>
              <a:off x="7045579" y="5026114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87" name="正方形/長方形 186"/>
            <p:cNvSpPr/>
            <p:nvPr/>
          </p:nvSpPr>
          <p:spPr>
            <a:xfrm>
              <a:off x="7045579" y="4879742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88" name="正方形/長方形 187"/>
            <p:cNvSpPr/>
            <p:nvPr/>
          </p:nvSpPr>
          <p:spPr>
            <a:xfrm>
              <a:off x="7224680" y="5318857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89" name="正方形/長方形 188"/>
            <p:cNvSpPr/>
            <p:nvPr/>
          </p:nvSpPr>
          <p:spPr>
            <a:xfrm>
              <a:off x="7224680" y="4733370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90" name="正方形/長方形 189"/>
            <p:cNvSpPr/>
            <p:nvPr/>
          </p:nvSpPr>
          <p:spPr>
            <a:xfrm>
              <a:off x="7224680" y="5172485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91" name="正方形/長方形 190"/>
            <p:cNvSpPr/>
            <p:nvPr/>
          </p:nvSpPr>
          <p:spPr>
            <a:xfrm>
              <a:off x="7224680" y="5026113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92" name="正方形/長方形 191"/>
            <p:cNvSpPr/>
            <p:nvPr/>
          </p:nvSpPr>
          <p:spPr>
            <a:xfrm>
              <a:off x="7224680" y="4879742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93" name="正方形/長方形 192"/>
            <p:cNvSpPr/>
            <p:nvPr/>
          </p:nvSpPr>
          <p:spPr>
            <a:xfrm>
              <a:off x="7403782" y="5318857"/>
              <a:ext cx="179101" cy="146372"/>
            </a:xfrm>
            <a:prstGeom prst="rect">
              <a:avLst/>
            </a:prstGeom>
            <a:solidFill>
              <a:schemeClr val="accent2">
                <a:alpha val="4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94" name="正方形/長方形 193"/>
            <p:cNvSpPr/>
            <p:nvPr/>
          </p:nvSpPr>
          <p:spPr>
            <a:xfrm>
              <a:off x="7403781" y="4733371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95" name="正方形/長方形 194"/>
            <p:cNvSpPr/>
            <p:nvPr/>
          </p:nvSpPr>
          <p:spPr>
            <a:xfrm>
              <a:off x="7403782" y="5026114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96" name="正方形/長方形 195"/>
            <p:cNvSpPr/>
            <p:nvPr/>
          </p:nvSpPr>
          <p:spPr>
            <a:xfrm>
              <a:off x="7403782" y="4879742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97" name="正方形/長方形 196"/>
            <p:cNvSpPr/>
            <p:nvPr/>
          </p:nvSpPr>
          <p:spPr>
            <a:xfrm>
              <a:off x="7403782" y="4587000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98" name="正方形/長方形 197"/>
            <p:cNvSpPr/>
            <p:nvPr/>
          </p:nvSpPr>
          <p:spPr>
            <a:xfrm>
              <a:off x="7582883" y="5318857"/>
              <a:ext cx="179101" cy="146372"/>
            </a:xfrm>
            <a:prstGeom prst="rect">
              <a:avLst/>
            </a:prstGeom>
            <a:solidFill>
              <a:schemeClr val="accent2">
                <a:alpha val="4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99" name="正方形/長方形 198"/>
            <p:cNvSpPr/>
            <p:nvPr/>
          </p:nvSpPr>
          <p:spPr>
            <a:xfrm>
              <a:off x="7582883" y="4733371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00" name="正方形/長方形 199"/>
            <p:cNvSpPr/>
            <p:nvPr/>
          </p:nvSpPr>
          <p:spPr>
            <a:xfrm>
              <a:off x="7582883" y="5172486"/>
              <a:ext cx="179101" cy="146372"/>
            </a:xfrm>
            <a:prstGeom prst="rect">
              <a:avLst/>
            </a:prstGeom>
            <a:solidFill>
              <a:schemeClr val="accent2">
                <a:alpha val="4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01" name="正方形/長方形 200"/>
            <p:cNvSpPr/>
            <p:nvPr/>
          </p:nvSpPr>
          <p:spPr>
            <a:xfrm>
              <a:off x="7582883" y="4879742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02" name="正方形/長方形 201"/>
            <p:cNvSpPr/>
            <p:nvPr/>
          </p:nvSpPr>
          <p:spPr>
            <a:xfrm>
              <a:off x="7582883" y="4587000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03" name="正方形/長方形 202"/>
            <p:cNvSpPr/>
            <p:nvPr/>
          </p:nvSpPr>
          <p:spPr>
            <a:xfrm>
              <a:off x="7761984" y="5318856"/>
              <a:ext cx="179101" cy="146372"/>
            </a:xfrm>
            <a:prstGeom prst="rect">
              <a:avLst/>
            </a:prstGeom>
            <a:solidFill>
              <a:schemeClr val="accent2">
                <a:alpha val="4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04" name="正方形/長方形 203"/>
            <p:cNvSpPr/>
            <p:nvPr/>
          </p:nvSpPr>
          <p:spPr>
            <a:xfrm>
              <a:off x="7761983" y="4733369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05" name="正方形/長方形 204"/>
            <p:cNvSpPr/>
            <p:nvPr/>
          </p:nvSpPr>
          <p:spPr>
            <a:xfrm>
              <a:off x="7761984" y="5026113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06" name="正方形/長方形 205"/>
            <p:cNvSpPr/>
            <p:nvPr/>
          </p:nvSpPr>
          <p:spPr>
            <a:xfrm>
              <a:off x="7761984" y="4879741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07" name="正方形/長方形 206"/>
            <p:cNvSpPr/>
            <p:nvPr/>
          </p:nvSpPr>
          <p:spPr>
            <a:xfrm>
              <a:off x="7941085" y="4733370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08" name="正方形/長方形 207"/>
            <p:cNvSpPr/>
            <p:nvPr/>
          </p:nvSpPr>
          <p:spPr>
            <a:xfrm>
              <a:off x="7941085" y="5172485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09" name="正方形/長方形 208"/>
            <p:cNvSpPr/>
            <p:nvPr/>
          </p:nvSpPr>
          <p:spPr>
            <a:xfrm>
              <a:off x="7941086" y="5026113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10" name="正方形/長方形 209"/>
            <p:cNvSpPr/>
            <p:nvPr/>
          </p:nvSpPr>
          <p:spPr>
            <a:xfrm>
              <a:off x="7941086" y="4879742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11" name="正方形/長方形 210"/>
            <p:cNvSpPr/>
            <p:nvPr/>
          </p:nvSpPr>
          <p:spPr>
            <a:xfrm>
              <a:off x="8120188" y="5318857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12" name="正方形/長方形 211"/>
            <p:cNvSpPr/>
            <p:nvPr/>
          </p:nvSpPr>
          <p:spPr>
            <a:xfrm>
              <a:off x="8120187" y="5172485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13" name="正方形/長方形 212"/>
            <p:cNvSpPr/>
            <p:nvPr/>
          </p:nvSpPr>
          <p:spPr>
            <a:xfrm>
              <a:off x="8120188" y="5026113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14" name="正方形/長方形 213"/>
            <p:cNvSpPr/>
            <p:nvPr/>
          </p:nvSpPr>
          <p:spPr>
            <a:xfrm>
              <a:off x="8120188" y="4879742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15" name="正方形/長方形 214"/>
            <p:cNvSpPr/>
            <p:nvPr/>
          </p:nvSpPr>
          <p:spPr>
            <a:xfrm>
              <a:off x="8299288" y="5318856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16" name="正方形/長方形 215"/>
            <p:cNvSpPr/>
            <p:nvPr/>
          </p:nvSpPr>
          <p:spPr>
            <a:xfrm>
              <a:off x="8299287" y="5172483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17" name="正方形/長方形 216"/>
            <p:cNvSpPr/>
            <p:nvPr/>
          </p:nvSpPr>
          <p:spPr>
            <a:xfrm>
              <a:off x="8299288" y="5026112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18" name="正方形/長方形 217"/>
            <p:cNvSpPr/>
            <p:nvPr/>
          </p:nvSpPr>
          <p:spPr>
            <a:xfrm>
              <a:off x="8477772" y="5319244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19" name="正方形/長方形 218"/>
            <p:cNvSpPr/>
            <p:nvPr/>
          </p:nvSpPr>
          <p:spPr>
            <a:xfrm>
              <a:off x="8477771" y="5172872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20" name="正方形/長方形 219"/>
            <p:cNvSpPr/>
            <p:nvPr/>
          </p:nvSpPr>
          <p:spPr>
            <a:xfrm>
              <a:off x="8657490" y="5318855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cxnSp>
          <p:nvCxnSpPr>
            <p:cNvPr id="221" name="直線矢印コネクタ 220"/>
            <p:cNvCxnSpPr>
              <a:stCxn id="226" idx="3"/>
            </p:cNvCxnSpPr>
            <p:nvPr/>
          </p:nvCxnSpPr>
          <p:spPr>
            <a:xfrm flipV="1">
              <a:off x="7941084" y="4632850"/>
              <a:ext cx="268654" cy="612820"/>
            </a:xfrm>
            <a:prstGeom prst="straightConnector1">
              <a:avLst/>
            </a:prstGeom>
            <a:ln w="3175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2" name="テキスト ボックス 221"/>
            <p:cNvSpPr txBox="1"/>
            <p:nvPr/>
          </p:nvSpPr>
          <p:spPr>
            <a:xfrm>
              <a:off x="8016631" y="4188183"/>
              <a:ext cx="13799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 smtClean="0">
                  <a:solidFill>
                    <a:schemeClr val="accent2"/>
                  </a:solidFill>
                </a:rPr>
                <a:t>Active paths </a:t>
              </a:r>
              <a:r>
                <a:rPr lang="en-US" altLang="ja-JP" sz="1200" dirty="0" smtClean="0">
                  <a:solidFill>
                    <a:schemeClr val="accent2"/>
                  </a:solidFill>
                </a:rPr>
                <a:t>in</a:t>
              </a:r>
              <a:r>
                <a:rPr kumimoji="1" lang="en-US" altLang="ja-JP" sz="1200" dirty="0" smtClean="0">
                  <a:solidFill>
                    <a:schemeClr val="accent2"/>
                  </a:solidFill>
                </a:rPr>
                <a:t> Max Power Mode</a:t>
              </a:r>
            </a:p>
          </p:txBody>
        </p:sp>
        <p:sp>
          <p:nvSpPr>
            <p:cNvPr id="223" name="正方形/長方形 222"/>
            <p:cNvSpPr/>
            <p:nvPr/>
          </p:nvSpPr>
          <p:spPr>
            <a:xfrm>
              <a:off x="6687378" y="5319240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24" name="正方形/長方形 223"/>
            <p:cNvSpPr/>
            <p:nvPr/>
          </p:nvSpPr>
          <p:spPr>
            <a:xfrm>
              <a:off x="7403781" y="5172486"/>
              <a:ext cx="179101" cy="146372"/>
            </a:xfrm>
            <a:prstGeom prst="rect">
              <a:avLst/>
            </a:prstGeom>
            <a:solidFill>
              <a:schemeClr val="accent2">
                <a:alpha val="4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25" name="正方形/長方形 224"/>
            <p:cNvSpPr/>
            <p:nvPr/>
          </p:nvSpPr>
          <p:spPr>
            <a:xfrm>
              <a:off x="7582883" y="5026114"/>
              <a:ext cx="179101" cy="146372"/>
            </a:xfrm>
            <a:prstGeom prst="rect">
              <a:avLst/>
            </a:prstGeom>
            <a:solidFill>
              <a:schemeClr val="accent2">
                <a:alpha val="4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26" name="正方形/長方形 225"/>
            <p:cNvSpPr/>
            <p:nvPr/>
          </p:nvSpPr>
          <p:spPr>
            <a:xfrm>
              <a:off x="7761983" y="5172484"/>
              <a:ext cx="179101" cy="146372"/>
            </a:xfrm>
            <a:prstGeom prst="rect">
              <a:avLst/>
            </a:prstGeom>
            <a:solidFill>
              <a:schemeClr val="accent2">
                <a:alpha val="4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27" name="正方形/長方形 226"/>
            <p:cNvSpPr/>
            <p:nvPr/>
          </p:nvSpPr>
          <p:spPr>
            <a:xfrm>
              <a:off x="7941086" y="5318857"/>
              <a:ext cx="179101" cy="146372"/>
            </a:xfrm>
            <a:prstGeom prst="rect">
              <a:avLst/>
            </a:prstGeom>
            <a:solidFill>
              <a:schemeClr val="accent2">
                <a:alpha val="4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28" name="右矢印 227"/>
            <p:cNvSpPr/>
            <p:nvPr/>
          </p:nvSpPr>
          <p:spPr>
            <a:xfrm>
              <a:off x="6704493" y="4365188"/>
              <a:ext cx="699289" cy="303743"/>
            </a:xfrm>
            <a:prstGeom prst="rightArrow">
              <a:avLst>
                <a:gd name="adj1" fmla="val 71164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kumimoji="1" lang="en-US" altLang="ja-JP" sz="1200" b="1" dirty="0" smtClean="0"/>
                <a:t>Margin</a:t>
              </a:r>
              <a:endParaRPr kumimoji="1" lang="ja-JP" altLang="en-US" sz="1200" b="1" dirty="0"/>
            </a:p>
          </p:txBody>
        </p:sp>
      </p:grpSp>
      <p:grpSp>
        <p:nvGrpSpPr>
          <p:cNvPr id="325" name="グループ化 324"/>
          <p:cNvGrpSpPr/>
          <p:nvPr/>
        </p:nvGrpSpPr>
        <p:grpSpPr>
          <a:xfrm>
            <a:off x="3086690" y="1589114"/>
            <a:ext cx="2826604" cy="1524690"/>
            <a:chOff x="5777844" y="4353703"/>
            <a:chExt cx="2826604" cy="1524690"/>
          </a:xfrm>
        </p:grpSpPr>
        <p:sp>
          <p:nvSpPr>
            <p:cNvPr id="324" name="正方形/長方形 323"/>
            <p:cNvSpPr/>
            <p:nvPr/>
          </p:nvSpPr>
          <p:spPr>
            <a:xfrm>
              <a:off x="5777844" y="4353703"/>
              <a:ext cx="2826604" cy="14786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30" name="直線矢印コネクタ 229"/>
            <p:cNvCxnSpPr/>
            <p:nvPr/>
          </p:nvCxnSpPr>
          <p:spPr>
            <a:xfrm>
              <a:off x="5802540" y="5566858"/>
              <a:ext cx="2766223" cy="0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直線矢印コネクタ 230"/>
            <p:cNvCxnSpPr/>
            <p:nvPr/>
          </p:nvCxnSpPr>
          <p:spPr>
            <a:xfrm flipV="1">
              <a:off x="6073738" y="4375621"/>
              <a:ext cx="0" cy="1309677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2" name="テキスト ボックス 231"/>
            <p:cNvSpPr txBox="1"/>
            <p:nvPr/>
          </p:nvSpPr>
          <p:spPr>
            <a:xfrm rot="16200000">
              <a:off x="5455237" y="4878860"/>
              <a:ext cx="95299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 smtClean="0"/>
                <a:t>Voltage</a:t>
              </a:r>
              <a:endParaRPr kumimoji="1" lang="ja-JP" altLang="en-US" sz="1400" dirty="0"/>
            </a:p>
          </p:txBody>
        </p:sp>
        <p:sp>
          <p:nvSpPr>
            <p:cNvPr id="233" name="テキスト ボックス 232"/>
            <p:cNvSpPr txBox="1"/>
            <p:nvPr/>
          </p:nvSpPr>
          <p:spPr>
            <a:xfrm>
              <a:off x="6181497" y="5570616"/>
              <a:ext cx="20611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 smtClean="0"/>
                <a:t>Operating Mode</a:t>
              </a:r>
              <a:endParaRPr kumimoji="1" lang="ja-JP" altLang="en-US" sz="1400" dirty="0"/>
            </a:p>
          </p:txBody>
        </p:sp>
        <p:cxnSp>
          <p:nvCxnSpPr>
            <p:cNvPr id="234" name="直線コネクタ 233"/>
            <p:cNvCxnSpPr/>
            <p:nvPr/>
          </p:nvCxnSpPr>
          <p:spPr>
            <a:xfrm>
              <a:off x="6683864" y="4760575"/>
              <a:ext cx="501787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直線コネクタ 234"/>
            <p:cNvCxnSpPr/>
            <p:nvPr/>
          </p:nvCxnSpPr>
          <p:spPr>
            <a:xfrm flipH="1">
              <a:off x="6683863" y="4760575"/>
              <a:ext cx="1" cy="810041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直線コネクタ 235"/>
            <p:cNvCxnSpPr/>
            <p:nvPr/>
          </p:nvCxnSpPr>
          <p:spPr>
            <a:xfrm flipH="1">
              <a:off x="7188869" y="4743284"/>
              <a:ext cx="1" cy="810041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直線コネクタ 236"/>
            <p:cNvCxnSpPr/>
            <p:nvPr/>
          </p:nvCxnSpPr>
          <p:spPr>
            <a:xfrm flipH="1">
              <a:off x="7836940" y="4748753"/>
              <a:ext cx="1" cy="810041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直線コネクタ 237"/>
            <p:cNvCxnSpPr/>
            <p:nvPr/>
          </p:nvCxnSpPr>
          <p:spPr>
            <a:xfrm flipH="1">
              <a:off x="8322809" y="4760575"/>
              <a:ext cx="1" cy="810041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9" name="正方形/長方形 238"/>
            <p:cNvSpPr/>
            <p:nvPr/>
          </p:nvSpPr>
          <p:spPr>
            <a:xfrm>
              <a:off x="6085942" y="4952186"/>
              <a:ext cx="597922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100" dirty="0">
                  <a:solidFill>
                    <a:schemeClr val="accent2"/>
                  </a:solidFill>
                </a:rPr>
                <a:t>Max</a:t>
              </a:r>
            </a:p>
            <a:p>
              <a:pPr algn="ctr"/>
              <a:r>
                <a:rPr lang="en-US" altLang="ja-JP" sz="1100" dirty="0">
                  <a:solidFill>
                    <a:schemeClr val="accent2"/>
                  </a:solidFill>
                </a:rPr>
                <a:t>Power</a:t>
              </a:r>
            </a:p>
            <a:p>
              <a:pPr algn="ctr"/>
              <a:r>
                <a:rPr lang="en-US" altLang="ja-JP" sz="1100" dirty="0">
                  <a:solidFill>
                    <a:schemeClr val="accent2"/>
                  </a:solidFill>
                </a:rPr>
                <a:t>Mode</a:t>
              </a:r>
              <a:endParaRPr lang="ja-JP" altLang="en-US" sz="1100" dirty="0">
                <a:solidFill>
                  <a:schemeClr val="accent2"/>
                </a:solidFill>
              </a:endParaRPr>
            </a:p>
          </p:txBody>
        </p:sp>
        <p:sp>
          <p:nvSpPr>
            <p:cNvPr id="240" name="正方形/長方形 239"/>
            <p:cNvSpPr/>
            <p:nvPr/>
          </p:nvSpPr>
          <p:spPr>
            <a:xfrm>
              <a:off x="7207511" y="4953161"/>
              <a:ext cx="597922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100" dirty="0">
                  <a:solidFill>
                    <a:schemeClr val="accent2"/>
                  </a:solidFill>
                </a:rPr>
                <a:t>Max</a:t>
              </a:r>
            </a:p>
            <a:p>
              <a:pPr algn="ctr"/>
              <a:r>
                <a:rPr lang="en-US" altLang="ja-JP" sz="1100" dirty="0">
                  <a:solidFill>
                    <a:schemeClr val="accent2"/>
                  </a:solidFill>
                </a:rPr>
                <a:t>Power</a:t>
              </a:r>
            </a:p>
            <a:p>
              <a:pPr algn="ctr"/>
              <a:r>
                <a:rPr lang="en-US" altLang="ja-JP" sz="1100" dirty="0">
                  <a:solidFill>
                    <a:schemeClr val="accent2"/>
                  </a:solidFill>
                </a:rPr>
                <a:t>Mode</a:t>
              </a:r>
              <a:endParaRPr lang="ja-JP" altLang="en-US" sz="1100" dirty="0">
                <a:solidFill>
                  <a:schemeClr val="accent2"/>
                </a:solidFill>
              </a:endParaRPr>
            </a:p>
          </p:txBody>
        </p:sp>
        <p:sp>
          <p:nvSpPr>
            <p:cNvPr id="241" name="正方形/長方形 240"/>
            <p:cNvSpPr/>
            <p:nvPr/>
          </p:nvSpPr>
          <p:spPr>
            <a:xfrm>
              <a:off x="6643317" y="5064384"/>
              <a:ext cx="597922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100" dirty="0" smtClean="0">
                  <a:solidFill>
                    <a:schemeClr val="accent1"/>
                  </a:solidFill>
                </a:rPr>
                <a:t>Mode1</a:t>
              </a:r>
              <a:endParaRPr lang="ja-JP" altLang="en-US" sz="1100" dirty="0">
                <a:solidFill>
                  <a:schemeClr val="accent1"/>
                </a:solidFill>
              </a:endParaRPr>
            </a:p>
          </p:txBody>
        </p:sp>
        <p:sp>
          <p:nvSpPr>
            <p:cNvPr id="242" name="正方形/長方形 241"/>
            <p:cNvSpPr/>
            <p:nvPr/>
          </p:nvSpPr>
          <p:spPr>
            <a:xfrm>
              <a:off x="7797227" y="5061643"/>
              <a:ext cx="597922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100" dirty="0" smtClean="0">
                  <a:solidFill>
                    <a:schemeClr val="accent1"/>
                  </a:solidFill>
                </a:rPr>
                <a:t>Mode2</a:t>
              </a:r>
              <a:endParaRPr lang="ja-JP" altLang="en-US" sz="1100" dirty="0">
                <a:solidFill>
                  <a:schemeClr val="accent1"/>
                </a:solidFill>
              </a:endParaRPr>
            </a:p>
          </p:txBody>
        </p:sp>
        <p:cxnSp>
          <p:nvCxnSpPr>
            <p:cNvPr id="315" name="直線コネクタ 314"/>
            <p:cNvCxnSpPr/>
            <p:nvPr/>
          </p:nvCxnSpPr>
          <p:spPr>
            <a:xfrm>
              <a:off x="7831334" y="4760575"/>
              <a:ext cx="501787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直線コネクタ 315"/>
            <p:cNvCxnSpPr/>
            <p:nvPr/>
          </p:nvCxnSpPr>
          <p:spPr>
            <a:xfrm>
              <a:off x="6082691" y="4935241"/>
              <a:ext cx="594669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直線コネクタ 317"/>
            <p:cNvCxnSpPr/>
            <p:nvPr/>
          </p:nvCxnSpPr>
          <p:spPr>
            <a:xfrm>
              <a:off x="7185651" y="4935241"/>
              <a:ext cx="650665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直線コネクタ 319"/>
            <p:cNvCxnSpPr/>
            <p:nvPr/>
          </p:nvCxnSpPr>
          <p:spPr>
            <a:xfrm>
              <a:off x="6073738" y="4760575"/>
              <a:ext cx="610126" cy="0"/>
            </a:xfrm>
            <a:prstGeom prst="line">
              <a:avLst/>
            </a:prstGeom>
            <a:ln w="3810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直線コネクタ 321"/>
            <p:cNvCxnSpPr/>
            <p:nvPr/>
          </p:nvCxnSpPr>
          <p:spPr>
            <a:xfrm>
              <a:off x="7188870" y="4760575"/>
              <a:ext cx="642400" cy="0"/>
            </a:xfrm>
            <a:prstGeom prst="line">
              <a:avLst/>
            </a:prstGeom>
            <a:ln w="3810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1" name="右矢印 310"/>
            <p:cNvSpPr/>
            <p:nvPr/>
          </p:nvSpPr>
          <p:spPr>
            <a:xfrm rot="5400000">
              <a:off x="6343328" y="4684321"/>
              <a:ext cx="151235" cy="303743"/>
            </a:xfrm>
            <a:prstGeom prst="rightArrow">
              <a:avLst>
                <a:gd name="adj1" fmla="val 60711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kumimoji="1" lang="ja-JP" altLang="en-US" sz="1200" b="1" dirty="0"/>
            </a:p>
          </p:txBody>
        </p:sp>
        <p:sp>
          <p:nvSpPr>
            <p:cNvPr id="312" name="右矢印 311"/>
            <p:cNvSpPr/>
            <p:nvPr/>
          </p:nvSpPr>
          <p:spPr>
            <a:xfrm rot="5400000">
              <a:off x="7430854" y="4684321"/>
              <a:ext cx="151235" cy="303743"/>
            </a:xfrm>
            <a:prstGeom prst="rightArrow">
              <a:avLst>
                <a:gd name="adj1" fmla="val 60711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kumimoji="1" lang="ja-JP" altLang="en-US" sz="1200" b="1" dirty="0"/>
            </a:p>
          </p:txBody>
        </p:sp>
      </p:grpSp>
      <p:grpSp>
        <p:nvGrpSpPr>
          <p:cNvPr id="334" name="グループ化 333"/>
          <p:cNvGrpSpPr/>
          <p:nvPr/>
        </p:nvGrpSpPr>
        <p:grpSpPr>
          <a:xfrm>
            <a:off x="27918" y="1524788"/>
            <a:ext cx="2881439" cy="1591224"/>
            <a:chOff x="0" y="4731990"/>
            <a:chExt cx="2881439" cy="1591224"/>
          </a:xfrm>
        </p:grpSpPr>
        <p:sp>
          <p:nvSpPr>
            <p:cNvPr id="333" name="正方形/長方形 332"/>
            <p:cNvSpPr/>
            <p:nvPr/>
          </p:nvSpPr>
          <p:spPr>
            <a:xfrm>
              <a:off x="0" y="4731990"/>
              <a:ext cx="2881439" cy="15672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68" name="直線矢印コネクタ 167"/>
            <p:cNvCxnSpPr/>
            <p:nvPr/>
          </p:nvCxnSpPr>
          <p:spPr>
            <a:xfrm>
              <a:off x="81173" y="6015437"/>
              <a:ext cx="2766223" cy="0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直線矢印コネクタ 168"/>
            <p:cNvCxnSpPr/>
            <p:nvPr/>
          </p:nvCxnSpPr>
          <p:spPr>
            <a:xfrm flipV="1">
              <a:off x="352371" y="4824200"/>
              <a:ext cx="0" cy="1309677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0" name="正方形/長方形 169"/>
            <p:cNvSpPr/>
            <p:nvPr/>
          </p:nvSpPr>
          <p:spPr>
            <a:xfrm>
              <a:off x="352371" y="5380062"/>
              <a:ext cx="623757" cy="631617"/>
            </a:xfrm>
            <a:prstGeom prst="rect">
              <a:avLst/>
            </a:prstGeom>
            <a:solidFill>
              <a:schemeClr val="accent2">
                <a:alpha val="4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r>
                <a:rPr kumimoji="1" lang="en-US" altLang="ja-JP" sz="1100" dirty="0" smtClean="0">
                  <a:solidFill>
                    <a:schemeClr val="accent2"/>
                  </a:solidFill>
                </a:rPr>
                <a:t>Max</a:t>
              </a:r>
            </a:p>
            <a:p>
              <a:pPr algn="ctr"/>
              <a:r>
                <a:rPr lang="en-US" altLang="ja-JP" sz="1100" dirty="0" smtClean="0">
                  <a:solidFill>
                    <a:schemeClr val="accent2"/>
                  </a:solidFill>
                </a:rPr>
                <a:t>Power</a:t>
              </a:r>
            </a:p>
            <a:p>
              <a:pPr algn="ctr"/>
              <a:r>
                <a:rPr kumimoji="1" lang="en-US" altLang="ja-JP" sz="1100" dirty="0" smtClean="0">
                  <a:solidFill>
                    <a:schemeClr val="accent2"/>
                  </a:solidFill>
                </a:rPr>
                <a:t>Mode</a:t>
              </a:r>
              <a:endParaRPr kumimoji="1" lang="ja-JP" altLang="en-US" sz="1100" dirty="0">
                <a:solidFill>
                  <a:schemeClr val="accent2"/>
                </a:solidFill>
              </a:endParaRPr>
            </a:p>
          </p:txBody>
        </p:sp>
        <p:sp>
          <p:nvSpPr>
            <p:cNvPr id="171" name="正方形/長方形 170"/>
            <p:cNvSpPr/>
            <p:nvPr/>
          </p:nvSpPr>
          <p:spPr>
            <a:xfrm>
              <a:off x="2088041" y="5653041"/>
              <a:ext cx="488157" cy="358638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kumimoji="1" lang="en-US" altLang="ja-JP" sz="1100" dirty="0" smtClean="0">
                  <a:solidFill>
                    <a:schemeClr val="accent1"/>
                  </a:solidFill>
                </a:rPr>
                <a:t>Mode2</a:t>
              </a:r>
              <a:endParaRPr kumimoji="1" lang="ja-JP" altLang="en-US" sz="1100" dirty="0">
                <a:solidFill>
                  <a:schemeClr val="accent1"/>
                </a:solidFill>
              </a:endParaRPr>
            </a:p>
          </p:txBody>
        </p:sp>
        <p:sp>
          <p:nvSpPr>
            <p:cNvPr id="172" name="テキスト ボックス 171"/>
            <p:cNvSpPr txBox="1"/>
            <p:nvPr/>
          </p:nvSpPr>
          <p:spPr>
            <a:xfrm>
              <a:off x="515090" y="6015437"/>
              <a:ext cx="20611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 smtClean="0"/>
                <a:t>Operating Mode</a:t>
              </a:r>
              <a:endParaRPr kumimoji="1" lang="ja-JP" altLang="en-US" sz="1400" dirty="0"/>
            </a:p>
          </p:txBody>
        </p:sp>
        <p:sp>
          <p:nvSpPr>
            <p:cNvPr id="173" name="正方形/長方形 172"/>
            <p:cNvSpPr/>
            <p:nvPr/>
          </p:nvSpPr>
          <p:spPr>
            <a:xfrm>
              <a:off x="1464284" y="5380062"/>
              <a:ext cx="623757" cy="631617"/>
            </a:xfrm>
            <a:prstGeom prst="rect">
              <a:avLst/>
            </a:prstGeom>
            <a:solidFill>
              <a:schemeClr val="accent2">
                <a:alpha val="4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r>
                <a:rPr kumimoji="1" lang="en-US" altLang="ja-JP" sz="1100" dirty="0" smtClean="0">
                  <a:solidFill>
                    <a:schemeClr val="accent2"/>
                  </a:solidFill>
                </a:rPr>
                <a:t>Max</a:t>
              </a:r>
            </a:p>
            <a:p>
              <a:pPr algn="ctr"/>
              <a:r>
                <a:rPr lang="en-US" altLang="ja-JP" sz="1100" dirty="0" smtClean="0">
                  <a:solidFill>
                    <a:schemeClr val="accent2"/>
                  </a:solidFill>
                </a:rPr>
                <a:t>Power</a:t>
              </a:r>
            </a:p>
            <a:p>
              <a:pPr algn="ctr"/>
              <a:r>
                <a:rPr kumimoji="1" lang="en-US" altLang="ja-JP" sz="1100" dirty="0" smtClean="0">
                  <a:solidFill>
                    <a:schemeClr val="accent2"/>
                  </a:solidFill>
                </a:rPr>
                <a:t>Mode</a:t>
              </a:r>
              <a:endParaRPr kumimoji="1" lang="ja-JP" altLang="en-US" sz="1100" dirty="0">
                <a:solidFill>
                  <a:schemeClr val="accent2"/>
                </a:solidFill>
              </a:endParaRPr>
            </a:p>
          </p:txBody>
        </p:sp>
        <p:sp>
          <p:nvSpPr>
            <p:cNvPr id="174" name="正方形/長方形 173"/>
            <p:cNvSpPr/>
            <p:nvPr/>
          </p:nvSpPr>
          <p:spPr>
            <a:xfrm>
              <a:off x="976127" y="5546608"/>
              <a:ext cx="488157" cy="4650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kumimoji="1" lang="en-US" altLang="ja-JP" sz="1100" dirty="0" smtClean="0">
                  <a:solidFill>
                    <a:schemeClr val="accent1"/>
                  </a:solidFill>
                </a:rPr>
                <a:t>Mode1</a:t>
              </a:r>
              <a:endParaRPr kumimoji="1" lang="ja-JP" altLang="en-US" sz="1100" dirty="0">
                <a:solidFill>
                  <a:schemeClr val="accent1"/>
                </a:solidFill>
              </a:endParaRPr>
            </a:p>
          </p:txBody>
        </p:sp>
        <p:sp>
          <p:nvSpPr>
            <p:cNvPr id="175" name="テキスト ボックス 174"/>
            <p:cNvSpPr txBox="1"/>
            <p:nvPr/>
          </p:nvSpPr>
          <p:spPr>
            <a:xfrm rot="16200000">
              <a:off x="-263223" y="5327655"/>
              <a:ext cx="952991" cy="2796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 smtClean="0"/>
                <a:t>Power</a:t>
              </a:r>
              <a:endParaRPr kumimoji="1" lang="ja-JP" altLang="en-US" sz="1400" dirty="0"/>
            </a:p>
          </p:txBody>
        </p:sp>
        <p:sp>
          <p:nvSpPr>
            <p:cNvPr id="329" name="正方形/長方形 328"/>
            <p:cNvSpPr/>
            <p:nvPr/>
          </p:nvSpPr>
          <p:spPr>
            <a:xfrm>
              <a:off x="353085" y="5205396"/>
              <a:ext cx="623042" cy="174666"/>
            </a:xfrm>
            <a:prstGeom prst="rect">
              <a:avLst/>
            </a:prstGeom>
            <a:noFill/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0" name="正方形/長方形 329"/>
            <p:cNvSpPr/>
            <p:nvPr/>
          </p:nvSpPr>
          <p:spPr>
            <a:xfrm>
              <a:off x="1464284" y="5205396"/>
              <a:ext cx="623042" cy="174666"/>
            </a:xfrm>
            <a:prstGeom prst="rect">
              <a:avLst/>
            </a:prstGeom>
            <a:noFill/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1" name="右矢印 330"/>
            <p:cNvSpPr/>
            <p:nvPr/>
          </p:nvSpPr>
          <p:spPr>
            <a:xfrm rot="5400000">
              <a:off x="593142" y="5140857"/>
              <a:ext cx="151235" cy="303743"/>
            </a:xfrm>
            <a:prstGeom prst="rightArrow">
              <a:avLst>
                <a:gd name="adj1" fmla="val 50781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kumimoji="1" lang="ja-JP" altLang="en-US" sz="1200" b="1" dirty="0"/>
            </a:p>
          </p:txBody>
        </p:sp>
        <p:sp>
          <p:nvSpPr>
            <p:cNvPr id="332" name="右矢印 331"/>
            <p:cNvSpPr/>
            <p:nvPr/>
          </p:nvSpPr>
          <p:spPr>
            <a:xfrm rot="5400000">
              <a:off x="1695926" y="5140857"/>
              <a:ext cx="151235" cy="303743"/>
            </a:xfrm>
            <a:prstGeom prst="rightArrow">
              <a:avLst>
                <a:gd name="adj1" fmla="val 50781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kumimoji="1" lang="ja-JP" altLang="en-US" sz="1200" b="1" dirty="0"/>
            </a:p>
          </p:txBody>
        </p:sp>
      </p:grpSp>
      <p:sp>
        <p:nvSpPr>
          <p:cNvPr id="335" name="正方形/長方形 334"/>
          <p:cNvSpPr/>
          <p:nvPr/>
        </p:nvSpPr>
        <p:spPr>
          <a:xfrm>
            <a:off x="3633760" y="4125228"/>
            <a:ext cx="54509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/>
              <a:t>If the critical paths in STA </a:t>
            </a:r>
            <a:r>
              <a:rPr lang="en-US" altLang="ja-JP" sz="1600" dirty="0" smtClean="0"/>
              <a:t>are </a:t>
            </a:r>
            <a:r>
              <a:rPr lang="en-US" altLang="ja-JP" sz="1600" dirty="0"/>
              <a:t>not </a:t>
            </a:r>
            <a:r>
              <a:rPr lang="en-US" altLang="ja-JP" sz="1600" dirty="0" smtClean="0"/>
              <a:t>activated </a:t>
            </a:r>
            <a:r>
              <a:rPr lang="en-US" altLang="ja-JP" sz="1600" dirty="0"/>
              <a:t>in maximum power consumption mode (Max Power Mode)</a:t>
            </a:r>
            <a:endParaRPr lang="ja-JP" altLang="en-US" sz="1600" dirty="0"/>
          </a:p>
        </p:txBody>
      </p:sp>
      <p:sp>
        <p:nvSpPr>
          <p:cNvPr id="336" name="正方形/長方形 335"/>
          <p:cNvSpPr/>
          <p:nvPr/>
        </p:nvSpPr>
        <p:spPr>
          <a:xfrm>
            <a:off x="130143" y="3683720"/>
            <a:ext cx="31202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 smtClean="0">
                <a:solidFill>
                  <a:schemeClr val="accent2"/>
                </a:solidFill>
              </a:rPr>
              <a:t>There </a:t>
            </a:r>
            <a:r>
              <a:rPr lang="en-US" altLang="ja-JP" sz="1600" dirty="0">
                <a:solidFill>
                  <a:schemeClr val="accent2"/>
                </a:solidFill>
              </a:rPr>
              <a:t>is </a:t>
            </a:r>
            <a:r>
              <a:rPr lang="en-US" altLang="ja-JP" sz="1600" b="1" i="1" dirty="0">
                <a:solidFill>
                  <a:schemeClr val="accent2"/>
                </a:solidFill>
              </a:rPr>
              <a:t>timing margin </a:t>
            </a:r>
            <a:r>
              <a:rPr lang="en-US" altLang="ja-JP" sz="1600" dirty="0">
                <a:solidFill>
                  <a:schemeClr val="accent2"/>
                </a:solidFill>
              </a:rPr>
              <a:t>that can be used for </a:t>
            </a:r>
            <a:r>
              <a:rPr lang="en-US" altLang="ja-JP" sz="1600" b="1" i="1" dirty="0">
                <a:solidFill>
                  <a:schemeClr val="accent2"/>
                </a:solidFill>
              </a:rPr>
              <a:t>voltage lowering </a:t>
            </a:r>
            <a:r>
              <a:rPr lang="en-US" altLang="ja-JP" sz="1600" dirty="0">
                <a:solidFill>
                  <a:schemeClr val="accent2"/>
                </a:solidFill>
              </a:rPr>
              <a:t>with the same performance.</a:t>
            </a:r>
            <a:endParaRPr lang="ja-JP" altLang="en-US" sz="1600" dirty="0">
              <a:solidFill>
                <a:schemeClr val="accent2"/>
              </a:solidFill>
            </a:endParaRPr>
          </a:p>
        </p:txBody>
      </p:sp>
      <p:sp>
        <p:nvSpPr>
          <p:cNvPr id="337" name="右矢印 336"/>
          <p:cNvSpPr/>
          <p:nvPr/>
        </p:nvSpPr>
        <p:spPr>
          <a:xfrm rot="10800000">
            <a:off x="3156806" y="3853099"/>
            <a:ext cx="365832" cy="360040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0" name="テキスト ボックス 309"/>
          <p:cNvSpPr txBox="1"/>
          <p:nvPr/>
        </p:nvSpPr>
        <p:spPr>
          <a:xfrm>
            <a:off x="6790265" y="1347614"/>
            <a:ext cx="806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i="1" u="sng" dirty="0" smtClean="0"/>
              <a:t>Slack</a:t>
            </a:r>
            <a:endParaRPr kumimoji="1" lang="ja-JP" altLang="en-US" i="1" u="sng" dirty="0"/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4139952" y="1347614"/>
            <a:ext cx="1227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i="1" u="sng" dirty="0" smtClean="0"/>
              <a:t>Voltage</a:t>
            </a:r>
            <a:endParaRPr kumimoji="1" lang="ja-JP" altLang="en-US" i="1" u="sng" dirty="0"/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790163" y="1347614"/>
            <a:ext cx="1227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i="1" u="sng" dirty="0" smtClean="0"/>
              <a:t>Power</a:t>
            </a:r>
            <a:endParaRPr kumimoji="1" lang="ja-JP" altLang="en-US" i="1" u="sng" dirty="0"/>
          </a:p>
        </p:txBody>
      </p:sp>
      <p:grpSp>
        <p:nvGrpSpPr>
          <p:cNvPr id="13" name="グループ化 12"/>
          <p:cNvGrpSpPr/>
          <p:nvPr/>
        </p:nvGrpSpPr>
        <p:grpSpPr>
          <a:xfrm>
            <a:off x="3729399" y="3333140"/>
            <a:ext cx="4875049" cy="577423"/>
            <a:chOff x="3729399" y="3333140"/>
            <a:chExt cx="4875049" cy="577423"/>
          </a:xfrm>
        </p:grpSpPr>
        <p:grpSp>
          <p:nvGrpSpPr>
            <p:cNvPr id="245" name="グループ化 244"/>
            <p:cNvGrpSpPr/>
            <p:nvPr/>
          </p:nvGrpSpPr>
          <p:grpSpPr>
            <a:xfrm>
              <a:off x="3729399" y="3333140"/>
              <a:ext cx="4875049" cy="509020"/>
              <a:chOff x="1888880" y="4045988"/>
              <a:chExt cx="4875049" cy="509020"/>
            </a:xfrm>
          </p:grpSpPr>
          <p:grpSp>
            <p:nvGrpSpPr>
              <p:cNvPr id="246" name="グループ化 245"/>
              <p:cNvGrpSpPr/>
              <p:nvPr/>
            </p:nvGrpSpPr>
            <p:grpSpPr>
              <a:xfrm>
                <a:off x="1888880" y="4248954"/>
                <a:ext cx="268652" cy="288033"/>
                <a:chOff x="2057975" y="4371950"/>
                <a:chExt cx="268652" cy="288033"/>
              </a:xfrm>
            </p:grpSpPr>
            <p:sp>
              <p:nvSpPr>
                <p:cNvPr id="305" name="正方形/長方形 304"/>
                <p:cNvSpPr/>
                <p:nvPr/>
              </p:nvSpPr>
              <p:spPr>
                <a:xfrm>
                  <a:off x="2057975" y="4371950"/>
                  <a:ext cx="268652" cy="288032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" name="二等辺三角形 305"/>
                <p:cNvSpPr/>
                <p:nvPr/>
              </p:nvSpPr>
              <p:spPr>
                <a:xfrm rot="5400000">
                  <a:off x="2021971" y="4551972"/>
                  <a:ext cx="144015" cy="72008"/>
                </a:xfrm>
                <a:prstGeom prst="triangl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7" name="フローチャート : 論理積ゲート 246"/>
              <p:cNvSpPr/>
              <p:nvPr/>
            </p:nvSpPr>
            <p:spPr>
              <a:xfrm>
                <a:off x="2325653" y="4156208"/>
                <a:ext cx="173904" cy="216024"/>
              </a:xfrm>
              <a:prstGeom prst="flowChartDelay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8" name="グループ化 247"/>
              <p:cNvGrpSpPr/>
              <p:nvPr/>
            </p:nvGrpSpPr>
            <p:grpSpPr>
              <a:xfrm>
                <a:off x="2579379" y="4094073"/>
                <a:ext cx="245912" cy="216024"/>
                <a:chOff x="3059832" y="4144218"/>
                <a:chExt cx="245912" cy="216024"/>
              </a:xfrm>
            </p:grpSpPr>
            <p:sp>
              <p:nvSpPr>
                <p:cNvPr id="303" name="フローチャート : 論理積ゲート 302"/>
                <p:cNvSpPr/>
                <p:nvPr/>
              </p:nvSpPr>
              <p:spPr>
                <a:xfrm>
                  <a:off x="3059832" y="4144218"/>
                  <a:ext cx="173904" cy="216024"/>
                </a:xfrm>
                <a:prstGeom prst="flowChartDelay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フローチャート : 結合子 303"/>
                <p:cNvSpPr/>
                <p:nvPr/>
              </p:nvSpPr>
              <p:spPr>
                <a:xfrm>
                  <a:off x="3233736" y="4217069"/>
                  <a:ext cx="72008" cy="72008"/>
                </a:xfrm>
                <a:prstGeom prst="flowChartConnector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cxnSp>
            <p:nvCxnSpPr>
              <p:cNvPr id="249" name="直線コネクタ 248"/>
              <p:cNvCxnSpPr/>
              <p:nvPr/>
            </p:nvCxnSpPr>
            <p:spPr>
              <a:xfrm>
                <a:off x="2168512" y="4320962"/>
                <a:ext cx="157141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0" name="直線コネクタ 249"/>
              <p:cNvCxnSpPr/>
              <p:nvPr/>
            </p:nvCxnSpPr>
            <p:spPr>
              <a:xfrm>
                <a:off x="2500809" y="4263178"/>
                <a:ext cx="7857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1" name="直線コネクタ 250"/>
              <p:cNvCxnSpPr>
                <a:stCxn id="304" idx="6"/>
              </p:cNvCxnSpPr>
              <p:nvPr/>
            </p:nvCxnSpPr>
            <p:spPr>
              <a:xfrm flipV="1">
                <a:off x="2825291" y="4202085"/>
                <a:ext cx="243223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52" name="グループ化 251"/>
              <p:cNvGrpSpPr/>
              <p:nvPr/>
            </p:nvGrpSpPr>
            <p:grpSpPr>
              <a:xfrm>
                <a:off x="3040731" y="4047154"/>
                <a:ext cx="216024" cy="216024"/>
                <a:chOff x="3209826" y="4170150"/>
                <a:chExt cx="216024" cy="216024"/>
              </a:xfrm>
            </p:grpSpPr>
            <p:sp>
              <p:nvSpPr>
                <p:cNvPr id="301" name="フローチャート : 記憶データ 300"/>
                <p:cNvSpPr/>
                <p:nvPr/>
              </p:nvSpPr>
              <p:spPr>
                <a:xfrm rot="10800000">
                  <a:off x="3209826" y="4170150"/>
                  <a:ext cx="144016" cy="216024"/>
                </a:xfrm>
                <a:prstGeom prst="flowChartOnlineStorag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" name="フローチャート : 結合子 301"/>
                <p:cNvSpPr/>
                <p:nvPr/>
              </p:nvSpPr>
              <p:spPr>
                <a:xfrm>
                  <a:off x="3353842" y="4242158"/>
                  <a:ext cx="72008" cy="72008"/>
                </a:xfrm>
                <a:prstGeom prst="flowChartConnector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cxnSp>
            <p:nvCxnSpPr>
              <p:cNvPr id="253" name="直線コネクタ 252"/>
              <p:cNvCxnSpPr/>
              <p:nvPr/>
            </p:nvCxnSpPr>
            <p:spPr>
              <a:xfrm>
                <a:off x="3256755" y="4156208"/>
                <a:ext cx="157141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54" name="グループ化 253"/>
              <p:cNvGrpSpPr/>
              <p:nvPr/>
            </p:nvGrpSpPr>
            <p:grpSpPr>
              <a:xfrm>
                <a:off x="3413896" y="4104938"/>
                <a:ext cx="245912" cy="216024"/>
                <a:chOff x="3059832" y="4144218"/>
                <a:chExt cx="245912" cy="216024"/>
              </a:xfrm>
            </p:grpSpPr>
            <p:sp>
              <p:nvSpPr>
                <p:cNvPr id="299" name="フローチャート : 論理積ゲート 298"/>
                <p:cNvSpPr/>
                <p:nvPr/>
              </p:nvSpPr>
              <p:spPr>
                <a:xfrm>
                  <a:off x="3059832" y="4144218"/>
                  <a:ext cx="173904" cy="216024"/>
                </a:xfrm>
                <a:prstGeom prst="flowChartDelay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フローチャート : 結合子 299"/>
                <p:cNvSpPr/>
                <p:nvPr/>
              </p:nvSpPr>
              <p:spPr>
                <a:xfrm>
                  <a:off x="3233736" y="4217069"/>
                  <a:ext cx="72008" cy="72008"/>
                </a:xfrm>
                <a:prstGeom prst="flowChartConnector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cxnSp>
            <p:nvCxnSpPr>
              <p:cNvPr id="255" name="直線コネクタ 254"/>
              <p:cNvCxnSpPr/>
              <p:nvPr/>
            </p:nvCxnSpPr>
            <p:spPr>
              <a:xfrm>
                <a:off x="3659808" y="4212950"/>
                <a:ext cx="157141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56" name="グループ化 255"/>
              <p:cNvGrpSpPr/>
              <p:nvPr/>
            </p:nvGrpSpPr>
            <p:grpSpPr>
              <a:xfrm>
                <a:off x="3801441" y="4051980"/>
                <a:ext cx="216024" cy="216024"/>
                <a:chOff x="3209826" y="4170150"/>
                <a:chExt cx="216024" cy="216024"/>
              </a:xfrm>
            </p:grpSpPr>
            <p:sp>
              <p:nvSpPr>
                <p:cNvPr id="297" name="フローチャート : 記憶データ 296"/>
                <p:cNvSpPr/>
                <p:nvPr/>
              </p:nvSpPr>
              <p:spPr>
                <a:xfrm rot="10800000">
                  <a:off x="3209826" y="4170150"/>
                  <a:ext cx="144016" cy="216024"/>
                </a:xfrm>
                <a:prstGeom prst="flowChartOnlineStorag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フローチャート : 結合子 297"/>
                <p:cNvSpPr/>
                <p:nvPr/>
              </p:nvSpPr>
              <p:spPr>
                <a:xfrm>
                  <a:off x="3353842" y="4242158"/>
                  <a:ext cx="72008" cy="72008"/>
                </a:xfrm>
                <a:prstGeom prst="flowChartConnector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cxnSp>
            <p:nvCxnSpPr>
              <p:cNvPr id="257" name="直線コネクタ 256"/>
              <p:cNvCxnSpPr/>
              <p:nvPr/>
            </p:nvCxnSpPr>
            <p:spPr>
              <a:xfrm>
                <a:off x="4017465" y="4159470"/>
                <a:ext cx="157141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58" name="グループ化 257"/>
              <p:cNvGrpSpPr/>
              <p:nvPr/>
            </p:nvGrpSpPr>
            <p:grpSpPr>
              <a:xfrm>
                <a:off x="4174606" y="4083158"/>
                <a:ext cx="245912" cy="216024"/>
                <a:chOff x="3059832" y="4144218"/>
                <a:chExt cx="245912" cy="216024"/>
              </a:xfrm>
            </p:grpSpPr>
            <p:sp>
              <p:nvSpPr>
                <p:cNvPr id="295" name="フローチャート : 論理積ゲート 294"/>
                <p:cNvSpPr/>
                <p:nvPr/>
              </p:nvSpPr>
              <p:spPr>
                <a:xfrm>
                  <a:off x="3059832" y="4144218"/>
                  <a:ext cx="173904" cy="216024"/>
                </a:xfrm>
                <a:prstGeom prst="flowChartDelay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フローチャート : 結合子 295"/>
                <p:cNvSpPr/>
                <p:nvPr/>
              </p:nvSpPr>
              <p:spPr>
                <a:xfrm>
                  <a:off x="3233736" y="4217069"/>
                  <a:ext cx="72008" cy="72008"/>
                </a:xfrm>
                <a:prstGeom prst="flowChartConnector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cxnSp>
            <p:nvCxnSpPr>
              <p:cNvPr id="259" name="直線コネクタ 258"/>
              <p:cNvCxnSpPr/>
              <p:nvPr/>
            </p:nvCxnSpPr>
            <p:spPr>
              <a:xfrm>
                <a:off x="4408494" y="4191170"/>
                <a:ext cx="157141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60" name="グループ化 259"/>
              <p:cNvGrpSpPr/>
              <p:nvPr/>
            </p:nvGrpSpPr>
            <p:grpSpPr>
              <a:xfrm>
                <a:off x="4543462" y="4045988"/>
                <a:ext cx="216024" cy="216024"/>
                <a:chOff x="3209826" y="4170150"/>
                <a:chExt cx="216024" cy="216024"/>
              </a:xfrm>
            </p:grpSpPr>
            <p:sp>
              <p:nvSpPr>
                <p:cNvPr id="293" name="フローチャート : 記憶データ 292"/>
                <p:cNvSpPr/>
                <p:nvPr/>
              </p:nvSpPr>
              <p:spPr>
                <a:xfrm rot="10800000">
                  <a:off x="3209826" y="4170150"/>
                  <a:ext cx="144016" cy="216024"/>
                </a:xfrm>
                <a:prstGeom prst="flowChartOnlineStorag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フローチャート : 結合子 293"/>
                <p:cNvSpPr/>
                <p:nvPr/>
              </p:nvSpPr>
              <p:spPr>
                <a:xfrm>
                  <a:off x="3353842" y="4242158"/>
                  <a:ext cx="72008" cy="72008"/>
                </a:xfrm>
                <a:prstGeom prst="flowChartConnector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cxnSp>
            <p:nvCxnSpPr>
              <p:cNvPr id="261" name="直線コネクタ 260"/>
              <p:cNvCxnSpPr/>
              <p:nvPr/>
            </p:nvCxnSpPr>
            <p:spPr>
              <a:xfrm>
                <a:off x="4759486" y="4154000"/>
                <a:ext cx="157141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62" name="グループ化 261"/>
              <p:cNvGrpSpPr/>
              <p:nvPr/>
            </p:nvGrpSpPr>
            <p:grpSpPr>
              <a:xfrm>
                <a:off x="4916627" y="4077688"/>
                <a:ext cx="245912" cy="216024"/>
                <a:chOff x="3059832" y="4144218"/>
                <a:chExt cx="245912" cy="216024"/>
              </a:xfrm>
            </p:grpSpPr>
            <p:sp>
              <p:nvSpPr>
                <p:cNvPr id="291" name="フローチャート : 論理積ゲート 290"/>
                <p:cNvSpPr/>
                <p:nvPr/>
              </p:nvSpPr>
              <p:spPr>
                <a:xfrm>
                  <a:off x="3059832" y="4144218"/>
                  <a:ext cx="173904" cy="216024"/>
                </a:xfrm>
                <a:prstGeom prst="flowChartDelay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フローチャート : 結合子 291"/>
                <p:cNvSpPr/>
                <p:nvPr/>
              </p:nvSpPr>
              <p:spPr>
                <a:xfrm>
                  <a:off x="3233736" y="4217069"/>
                  <a:ext cx="72008" cy="72008"/>
                </a:xfrm>
                <a:prstGeom prst="flowChartConnector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cxnSp>
            <p:nvCxnSpPr>
              <p:cNvPr id="263" name="直線コネクタ 262"/>
              <p:cNvCxnSpPr/>
              <p:nvPr/>
            </p:nvCxnSpPr>
            <p:spPr>
              <a:xfrm>
                <a:off x="5150515" y="4185700"/>
                <a:ext cx="157141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64" name="グループ化 263"/>
              <p:cNvGrpSpPr/>
              <p:nvPr/>
            </p:nvGrpSpPr>
            <p:grpSpPr>
              <a:xfrm>
                <a:off x="6495277" y="4266975"/>
                <a:ext cx="268652" cy="288033"/>
                <a:chOff x="2057975" y="4371950"/>
                <a:chExt cx="268652" cy="288033"/>
              </a:xfrm>
            </p:grpSpPr>
            <p:sp>
              <p:nvSpPr>
                <p:cNvPr id="289" name="正方形/長方形 288"/>
                <p:cNvSpPr/>
                <p:nvPr/>
              </p:nvSpPr>
              <p:spPr>
                <a:xfrm>
                  <a:off x="2057975" y="4371950"/>
                  <a:ext cx="268652" cy="288032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二等辺三角形 289"/>
                <p:cNvSpPr/>
                <p:nvPr/>
              </p:nvSpPr>
              <p:spPr>
                <a:xfrm rot="5400000">
                  <a:off x="2021971" y="4551972"/>
                  <a:ext cx="144015" cy="72008"/>
                </a:xfrm>
                <a:prstGeom prst="triangl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5" name="フローチャート : 記憶データ 264"/>
              <p:cNvSpPr/>
              <p:nvPr/>
            </p:nvSpPr>
            <p:spPr>
              <a:xfrm rot="10800000">
                <a:off x="5279918" y="4045988"/>
                <a:ext cx="144016" cy="216024"/>
              </a:xfrm>
              <a:prstGeom prst="flowChartOnlineStorag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66" name="直線コネクタ 265"/>
              <p:cNvCxnSpPr/>
              <p:nvPr/>
            </p:nvCxnSpPr>
            <p:spPr>
              <a:xfrm>
                <a:off x="5423934" y="4159992"/>
                <a:ext cx="157141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7" name="フローチャート : 論理積ゲート 266"/>
              <p:cNvSpPr/>
              <p:nvPr/>
            </p:nvSpPr>
            <p:spPr>
              <a:xfrm>
                <a:off x="5588220" y="4094073"/>
                <a:ext cx="173904" cy="216024"/>
              </a:xfrm>
              <a:prstGeom prst="flowChartDelay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68" name="直線コネクタ 267"/>
              <p:cNvCxnSpPr/>
              <p:nvPr/>
            </p:nvCxnSpPr>
            <p:spPr>
              <a:xfrm>
                <a:off x="5762124" y="4199084"/>
                <a:ext cx="157141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9" name="台形 268"/>
              <p:cNvSpPr/>
              <p:nvPr/>
            </p:nvSpPr>
            <p:spPr>
              <a:xfrm rot="5400000">
                <a:off x="6115720" y="4278971"/>
                <a:ext cx="310410" cy="126718"/>
              </a:xfrm>
              <a:prstGeom prst="trapezoid">
                <a:avLst>
                  <a:gd name="adj" fmla="val 45045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70" name="直線コネクタ 269"/>
              <p:cNvCxnSpPr/>
              <p:nvPr/>
            </p:nvCxnSpPr>
            <p:spPr>
              <a:xfrm>
                <a:off x="6334284" y="4330052"/>
                <a:ext cx="157141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1" name="フローチャート : 記憶データ 270"/>
              <p:cNvSpPr/>
              <p:nvPr/>
            </p:nvSpPr>
            <p:spPr>
              <a:xfrm rot="10800000">
                <a:off x="5902634" y="4130388"/>
                <a:ext cx="144016" cy="216024"/>
              </a:xfrm>
              <a:prstGeom prst="flowChartOnlineStorag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72" name="直線コネクタ 271"/>
              <p:cNvCxnSpPr/>
              <p:nvPr/>
            </p:nvCxnSpPr>
            <p:spPr>
              <a:xfrm>
                <a:off x="6057655" y="4247042"/>
                <a:ext cx="157141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" name="テキスト ボックス 1"/>
            <p:cNvSpPr txBox="1"/>
            <p:nvPr/>
          </p:nvSpPr>
          <p:spPr>
            <a:xfrm>
              <a:off x="4819829" y="3633564"/>
              <a:ext cx="27111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200" dirty="0" smtClean="0"/>
                <a:t>Critical path in STA</a:t>
              </a:r>
              <a:endParaRPr kumimoji="1" lang="ja-JP" altLang="en-US" sz="1200" dirty="0"/>
            </a:p>
          </p:txBody>
        </p:sp>
      </p:grpSp>
      <p:grpSp>
        <p:nvGrpSpPr>
          <p:cNvPr id="244" name="グループ化 243"/>
          <p:cNvGrpSpPr/>
          <p:nvPr/>
        </p:nvGrpSpPr>
        <p:grpSpPr>
          <a:xfrm>
            <a:off x="3628786" y="3219824"/>
            <a:ext cx="5106236" cy="956642"/>
            <a:chOff x="3628786" y="3219824"/>
            <a:chExt cx="5106236" cy="956642"/>
          </a:xfrm>
        </p:grpSpPr>
        <p:grpSp>
          <p:nvGrpSpPr>
            <p:cNvPr id="328" name="グループ化 327"/>
            <p:cNvGrpSpPr/>
            <p:nvPr/>
          </p:nvGrpSpPr>
          <p:grpSpPr>
            <a:xfrm>
              <a:off x="3628786" y="3219824"/>
              <a:ext cx="5106236" cy="956642"/>
              <a:chOff x="3570220" y="5143500"/>
              <a:chExt cx="5106236" cy="956642"/>
            </a:xfrm>
          </p:grpSpPr>
          <p:sp>
            <p:nvSpPr>
              <p:cNvPr id="326" name="正方形/長方形 325"/>
              <p:cNvSpPr/>
              <p:nvPr/>
            </p:nvSpPr>
            <p:spPr>
              <a:xfrm>
                <a:off x="3570220" y="5143500"/>
                <a:ext cx="5106236" cy="95664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" name="グループ化 14"/>
              <p:cNvGrpSpPr/>
              <p:nvPr/>
            </p:nvGrpSpPr>
            <p:grpSpPr>
              <a:xfrm>
                <a:off x="3675896" y="5456926"/>
                <a:ext cx="268652" cy="288033"/>
                <a:chOff x="2057975" y="4371950"/>
                <a:chExt cx="268652" cy="288033"/>
              </a:xfrm>
            </p:grpSpPr>
            <p:sp>
              <p:nvSpPr>
                <p:cNvPr id="16" name="正方形/長方形 15"/>
                <p:cNvSpPr/>
                <p:nvPr/>
              </p:nvSpPr>
              <p:spPr>
                <a:xfrm>
                  <a:off x="2057975" y="4371950"/>
                  <a:ext cx="268652" cy="288032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二等辺三角形 16"/>
                <p:cNvSpPr/>
                <p:nvPr/>
              </p:nvSpPr>
              <p:spPr>
                <a:xfrm rot="5400000">
                  <a:off x="2021971" y="4551972"/>
                  <a:ext cx="144015" cy="72008"/>
                </a:xfrm>
                <a:prstGeom prst="triangl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" name="フローチャート : 論理積ゲート 17"/>
              <p:cNvSpPr/>
              <p:nvPr/>
            </p:nvSpPr>
            <p:spPr>
              <a:xfrm>
                <a:off x="4112669" y="5364180"/>
                <a:ext cx="173904" cy="216024"/>
              </a:xfrm>
              <a:prstGeom prst="flowChartDelay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" name="グループ化 18"/>
              <p:cNvGrpSpPr/>
              <p:nvPr/>
            </p:nvGrpSpPr>
            <p:grpSpPr>
              <a:xfrm>
                <a:off x="4366395" y="5302045"/>
                <a:ext cx="245912" cy="216024"/>
                <a:chOff x="3059832" y="4144218"/>
                <a:chExt cx="245912" cy="216024"/>
              </a:xfrm>
            </p:grpSpPr>
            <p:sp>
              <p:nvSpPr>
                <p:cNvPr id="20" name="フローチャート : 論理積ゲート 19"/>
                <p:cNvSpPr/>
                <p:nvPr/>
              </p:nvSpPr>
              <p:spPr>
                <a:xfrm>
                  <a:off x="3059832" y="4144218"/>
                  <a:ext cx="173904" cy="216024"/>
                </a:xfrm>
                <a:prstGeom prst="flowChartDelay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フローチャート : 結合子 20"/>
                <p:cNvSpPr/>
                <p:nvPr/>
              </p:nvSpPr>
              <p:spPr>
                <a:xfrm>
                  <a:off x="3233736" y="4217069"/>
                  <a:ext cx="72008" cy="72008"/>
                </a:xfrm>
                <a:prstGeom prst="flowChartConnector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cxnSp>
            <p:nvCxnSpPr>
              <p:cNvPr id="22" name="直線コネクタ 21"/>
              <p:cNvCxnSpPr/>
              <p:nvPr/>
            </p:nvCxnSpPr>
            <p:spPr>
              <a:xfrm>
                <a:off x="3955528" y="5528934"/>
                <a:ext cx="157141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線コネクタ 22"/>
              <p:cNvCxnSpPr/>
              <p:nvPr/>
            </p:nvCxnSpPr>
            <p:spPr>
              <a:xfrm>
                <a:off x="4287825" y="5471150"/>
                <a:ext cx="7857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線コネクタ 23"/>
              <p:cNvCxnSpPr>
                <a:stCxn id="21" idx="6"/>
              </p:cNvCxnSpPr>
              <p:nvPr/>
            </p:nvCxnSpPr>
            <p:spPr>
              <a:xfrm flipV="1">
                <a:off x="4612307" y="5410057"/>
                <a:ext cx="243223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5" name="グループ化 24"/>
              <p:cNvGrpSpPr/>
              <p:nvPr/>
            </p:nvGrpSpPr>
            <p:grpSpPr>
              <a:xfrm>
                <a:off x="4827747" y="5255126"/>
                <a:ext cx="216024" cy="216024"/>
                <a:chOff x="3209826" y="4170150"/>
                <a:chExt cx="216024" cy="216024"/>
              </a:xfrm>
            </p:grpSpPr>
            <p:sp>
              <p:nvSpPr>
                <p:cNvPr id="26" name="フローチャート : 記憶データ 25"/>
                <p:cNvSpPr/>
                <p:nvPr/>
              </p:nvSpPr>
              <p:spPr>
                <a:xfrm rot="10800000">
                  <a:off x="3209826" y="4170150"/>
                  <a:ext cx="144016" cy="216024"/>
                </a:xfrm>
                <a:prstGeom prst="flowChartOnlineStorage">
                  <a:avLst/>
                </a:pr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フローチャート : 結合子 26"/>
                <p:cNvSpPr/>
                <p:nvPr/>
              </p:nvSpPr>
              <p:spPr>
                <a:xfrm>
                  <a:off x="3353842" y="4242158"/>
                  <a:ext cx="72008" cy="72008"/>
                </a:xfrm>
                <a:prstGeom prst="flowChartConnector">
                  <a:avLst/>
                </a:pr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cxnSp>
            <p:nvCxnSpPr>
              <p:cNvPr id="28" name="直線コネクタ 27"/>
              <p:cNvCxnSpPr/>
              <p:nvPr/>
            </p:nvCxnSpPr>
            <p:spPr>
              <a:xfrm>
                <a:off x="5043771" y="5364180"/>
                <a:ext cx="157141" cy="0"/>
              </a:xfrm>
              <a:prstGeom prst="line">
                <a:avLst/>
              </a:prstGeom>
              <a:ln w="254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9" name="グループ化 28"/>
              <p:cNvGrpSpPr/>
              <p:nvPr/>
            </p:nvGrpSpPr>
            <p:grpSpPr>
              <a:xfrm>
                <a:off x="5200912" y="5312910"/>
                <a:ext cx="245912" cy="216024"/>
                <a:chOff x="3059832" y="4144218"/>
                <a:chExt cx="245912" cy="216024"/>
              </a:xfrm>
            </p:grpSpPr>
            <p:sp>
              <p:nvSpPr>
                <p:cNvPr id="30" name="フローチャート : 論理積ゲート 29"/>
                <p:cNvSpPr/>
                <p:nvPr/>
              </p:nvSpPr>
              <p:spPr>
                <a:xfrm>
                  <a:off x="3059832" y="4144218"/>
                  <a:ext cx="173904" cy="216024"/>
                </a:xfrm>
                <a:prstGeom prst="flowChartDelay">
                  <a:avLst/>
                </a:pr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フローチャート : 結合子 30"/>
                <p:cNvSpPr/>
                <p:nvPr/>
              </p:nvSpPr>
              <p:spPr>
                <a:xfrm>
                  <a:off x="3233736" y="4217069"/>
                  <a:ext cx="72008" cy="72008"/>
                </a:xfrm>
                <a:prstGeom prst="flowChartConnector">
                  <a:avLst/>
                </a:pr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cxnSp>
            <p:nvCxnSpPr>
              <p:cNvPr id="32" name="直線コネクタ 31"/>
              <p:cNvCxnSpPr/>
              <p:nvPr/>
            </p:nvCxnSpPr>
            <p:spPr>
              <a:xfrm>
                <a:off x="5446824" y="5420922"/>
                <a:ext cx="157141" cy="0"/>
              </a:xfrm>
              <a:prstGeom prst="line">
                <a:avLst/>
              </a:prstGeom>
              <a:ln w="254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3" name="グループ化 32"/>
              <p:cNvGrpSpPr/>
              <p:nvPr/>
            </p:nvGrpSpPr>
            <p:grpSpPr>
              <a:xfrm>
                <a:off x="5588457" y="5259952"/>
                <a:ext cx="216024" cy="216024"/>
                <a:chOff x="3209826" y="4170150"/>
                <a:chExt cx="216024" cy="216024"/>
              </a:xfrm>
            </p:grpSpPr>
            <p:sp>
              <p:nvSpPr>
                <p:cNvPr id="34" name="フローチャート : 記憶データ 33"/>
                <p:cNvSpPr/>
                <p:nvPr/>
              </p:nvSpPr>
              <p:spPr>
                <a:xfrm rot="10800000">
                  <a:off x="3209826" y="4170150"/>
                  <a:ext cx="144016" cy="216024"/>
                </a:xfrm>
                <a:prstGeom prst="flowChartOnlineStorage">
                  <a:avLst/>
                </a:pr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フローチャート : 結合子 34"/>
                <p:cNvSpPr/>
                <p:nvPr/>
              </p:nvSpPr>
              <p:spPr>
                <a:xfrm>
                  <a:off x="3353842" y="4242158"/>
                  <a:ext cx="72008" cy="72008"/>
                </a:xfrm>
                <a:prstGeom prst="flowChartConnector">
                  <a:avLst/>
                </a:pr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cxnSp>
            <p:nvCxnSpPr>
              <p:cNvPr id="36" name="直線コネクタ 35"/>
              <p:cNvCxnSpPr/>
              <p:nvPr/>
            </p:nvCxnSpPr>
            <p:spPr>
              <a:xfrm>
                <a:off x="5804481" y="5367442"/>
                <a:ext cx="157141" cy="0"/>
              </a:xfrm>
              <a:prstGeom prst="line">
                <a:avLst/>
              </a:prstGeom>
              <a:ln w="254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7" name="グループ化 36"/>
              <p:cNvGrpSpPr/>
              <p:nvPr/>
            </p:nvGrpSpPr>
            <p:grpSpPr>
              <a:xfrm>
                <a:off x="5961622" y="5291130"/>
                <a:ext cx="245912" cy="216024"/>
                <a:chOff x="3059832" y="4144218"/>
                <a:chExt cx="245912" cy="216024"/>
              </a:xfrm>
            </p:grpSpPr>
            <p:sp>
              <p:nvSpPr>
                <p:cNvPr id="38" name="フローチャート : 論理積ゲート 37"/>
                <p:cNvSpPr/>
                <p:nvPr/>
              </p:nvSpPr>
              <p:spPr>
                <a:xfrm>
                  <a:off x="3059832" y="4144218"/>
                  <a:ext cx="173904" cy="216024"/>
                </a:xfrm>
                <a:prstGeom prst="flowChartDelay">
                  <a:avLst/>
                </a:pr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ローチャート : 結合子 38"/>
                <p:cNvSpPr/>
                <p:nvPr/>
              </p:nvSpPr>
              <p:spPr>
                <a:xfrm>
                  <a:off x="3233736" y="4217069"/>
                  <a:ext cx="72008" cy="72008"/>
                </a:xfrm>
                <a:prstGeom prst="flowChartConnector">
                  <a:avLst/>
                </a:pr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cxnSp>
            <p:nvCxnSpPr>
              <p:cNvPr id="40" name="直線コネクタ 39"/>
              <p:cNvCxnSpPr/>
              <p:nvPr/>
            </p:nvCxnSpPr>
            <p:spPr>
              <a:xfrm>
                <a:off x="6195510" y="5399142"/>
                <a:ext cx="157141" cy="0"/>
              </a:xfrm>
              <a:prstGeom prst="line">
                <a:avLst/>
              </a:prstGeom>
              <a:ln w="254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1" name="グループ化 40"/>
              <p:cNvGrpSpPr/>
              <p:nvPr/>
            </p:nvGrpSpPr>
            <p:grpSpPr>
              <a:xfrm>
                <a:off x="6330478" y="5253960"/>
                <a:ext cx="216024" cy="216024"/>
                <a:chOff x="3209826" y="4170150"/>
                <a:chExt cx="216024" cy="216024"/>
              </a:xfrm>
            </p:grpSpPr>
            <p:sp>
              <p:nvSpPr>
                <p:cNvPr id="42" name="フローチャート : 記憶データ 41"/>
                <p:cNvSpPr/>
                <p:nvPr/>
              </p:nvSpPr>
              <p:spPr>
                <a:xfrm rot="10800000">
                  <a:off x="3209826" y="4170150"/>
                  <a:ext cx="144016" cy="216024"/>
                </a:xfrm>
                <a:prstGeom prst="flowChartOnlineStorage">
                  <a:avLst/>
                </a:pr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フローチャート : 結合子 42"/>
                <p:cNvSpPr/>
                <p:nvPr/>
              </p:nvSpPr>
              <p:spPr>
                <a:xfrm>
                  <a:off x="3353842" y="4242158"/>
                  <a:ext cx="72008" cy="72008"/>
                </a:xfrm>
                <a:prstGeom prst="flowChartConnector">
                  <a:avLst/>
                </a:pr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cxnSp>
            <p:nvCxnSpPr>
              <p:cNvPr id="44" name="直線コネクタ 43"/>
              <p:cNvCxnSpPr/>
              <p:nvPr/>
            </p:nvCxnSpPr>
            <p:spPr>
              <a:xfrm>
                <a:off x="6546502" y="5361972"/>
                <a:ext cx="157141" cy="0"/>
              </a:xfrm>
              <a:prstGeom prst="line">
                <a:avLst/>
              </a:prstGeom>
              <a:ln w="254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5" name="グループ化 44"/>
              <p:cNvGrpSpPr/>
              <p:nvPr/>
            </p:nvGrpSpPr>
            <p:grpSpPr>
              <a:xfrm>
                <a:off x="6703643" y="5285660"/>
                <a:ext cx="245912" cy="216024"/>
                <a:chOff x="3059832" y="4144218"/>
                <a:chExt cx="245912" cy="216024"/>
              </a:xfrm>
            </p:grpSpPr>
            <p:sp>
              <p:nvSpPr>
                <p:cNvPr id="46" name="フローチャート : 論理積ゲート 45"/>
                <p:cNvSpPr/>
                <p:nvPr/>
              </p:nvSpPr>
              <p:spPr>
                <a:xfrm>
                  <a:off x="3059832" y="4144218"/>
                  <a:ext cx="173904" cy="216024"/>
                </a:xfrm>
                <a:prstGeom prst="flowChartDelay">
                  <a:avLst/>
                </a:pr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フローチャート : 結合子 46"/>
                <p:cNvSpPr/>
                <p:nvPr/>
              </p:nvSpPr>
              <p:spPr>
                <a:xfrm>
                  <a:off x="3233736" y="4217069"/>
                  <a:ext cx="72008" cy="72008"/>
                </a:xfrm>
                <a:prstGeom prst="flowChartConnector">
                  <a:avLst/>
                </a:prstGeom>
                <a:noFill/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cxnSp>
            <p:nvCxnSpPr>
              <p:cNvPr id="48" name="直線コネクタ 47"/>
              <p:cNvCxnSpPr/>
              <p:nvPr/>
            </p:nvCxnSpPr>
            <p:spPr>
              <a:xfrm>
                <a:off x="6937531" y="5393672"/>
                <a:ext cx="157141" cy="0"/>
              </a:xfrm>
              <a:prstGeom prst="line">
                <a:avLst/>
              </a:prstGeom>
              <a:ln w="254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9" name="グループ化 48"/>
              <p:cNvGrpSpPr/>
              <p:nvPr/>
            </p:nvGrpSpPr>
            <p:grpSpPr>
              <a:xfrm>
                <a:off x="8282293" y="5474947"/>
                <a:ext cx="268652" cy="288033"/>
                <a:chOff x="2057975" y="4371950"/>
                <a:chExt cx="268652" cy="288033"/>
              </a:xfrm>
            </p:grpSpPr>
            <p:sp>
              <p:nvSpPr>
                <p:cNvPr id="50" name="正方形/長方形 49"/>
                <p:cNvSpPr/>
                <p:nvPr/>
              </p:nvSpPr>
              <p:spPr>
                <a:xfrm>
                  <a:off x="2057975" y="4371950"/>
                  <a:ext cx="268652" cy="288032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二等辺三角形 50"/>
                <p:cNvSpPr/>
                <p:nvPr/>
              </p:nvSpPr>
              <p:spPr>
                <a:xfrm rot="5400000">
                  <a:off x="2021971" y="4551972"/>
                  <a:ext cx="144015" cy="72008"/>
                </a:xfrm>
                <a:prstGeom prst="triangl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2" name="フローチャート : 記憶データ 51"/>
              <p:cNvSpPr/>
              <p:nvPr/>
            </p:nvSpPr>
            <p:spPr>
              <a:xfrm rot="10800000">
                <a:off x="7066934" y="5253960"/>
                <a:ext cx="144016" cy="216024"/>
              </a:xfrm>
              <a:prstGeom prst="flowChartOnlineStorage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53" name="直線コネクタ 52"/>
              <p:cNvCxnSpPr/>
              <p:nvPr/>
            </p:nvCxnSpPr>
            <p:spPr>
              <a:xfrm>
                <a:off x="7210950" y="5367964"/>
                <a:ext cx="157141" cy="0"/>
              </a:xfrm>
              <a:prstGeom prst="line">
                <a:avLst/>
              </a:prstGeom>
              <a:ln w="254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フローチャート : 論理積ゲート 53"/>
              <p:cNvSpPr/>
              <p:nvPr/>
            </p:nvSpPr>
            <p:spPr>
              <a:xfrm>
                <a:off x="7375236" y="5302045"/>
                <a:ext cx="173904" cy="216024"/>
              </a:xfrm>
              <a:prstGeom prst="flowChartDelay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55" name="直線コネクタ 54"/>
              <p:cNvCxnSpPr/>
              <p:nvPr/>
            </p:nvCxnSpPr>
            <p:spPr>
              <a:xfrm>
                <a:off x="7549140" y="5407056"/>
                <a:ext cx="157141" cy="0"/>
              </a:xfrm>
              <a:prstGeom prst="line">
                <a:avLst/>
              </a:prstGeom>
              <a:ln w="254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台形 55"/>
              <p:cNvSpPr/>
              <p:nvPr/>
            </p:nvSpPr>
            <p:spPr>
              <a:xfrm rot="5400000">
                <a:off x="7902736" y="5509168"/>
                <a:ext cx="310410" cy="126718"/>
              </a:xfrm>
              <a:prstGeom prst="trapezoid">
                <a:avLst>
                  <a:gd name="adj" fmla="val 45045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57" name="直線コネクタ 56"/>
              <p:cNvCxnSpPr/>
              <p:nvPr/>
            </p:nvCxnSpPr>
            <p:spPr>
              <a:xfrm>
                <a:off x="8121300" y="5547549"/>
                <a:ext cx="157141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フローチャート : 記憶データ 57"/>
              <p:cNvSpPr/>
              <p:nvPr/>
            </p:nvSpPr>
            <p:spPr>
              <a:xfrm rot="10800000">
                <a:off x="7689650" y="5338360"/>
                <a:ext cx="144016" cy="216024"/>
              </a:xfrm>
              <a:prstGeom prst="flowChartOnlineStorage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59" name="直線コネクタ 58"/>
              <p:cNvCxnSpPr/>
              <p:nvPr/>
            </p:nvCxnSpPr>
            <p:spPr>
              <a:xfrm>
                <a:off x="7844671" y="5455014"/>
                <a:ext cx="157141" cy="0"/>
              </a:xfrm>
              <a:prstGeom prst="line">
                <a:avLst/>
              </a:prstGeom>
              <a:ln w="2540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0" name="グループ化 59"/>
              <p:cNvGrpSpPr/>
              <p:nvPr/>
            </p:nvGrpSpPr>
            <p:grpSpPr>
              <a:xfrm>
                <a:off x="4827746" y="5576523"/>
                <a:ext cx="245912" cy="216024"/>
                <a:chOff x="3059832" y="4169618"/>
                <a:chExt cx="245912" cy="216024"/>
              </a:xfrm>
            </p:grpSpPr>
            <p:sp>
              <p:nvSpPr>
                <p:cNvPr id="61" name="フローチャート : 論理積ゲート 60"/>
                <p:cNvSpPr/>
                <p:nvPr/>
              </p:nvSpPr>
              <p:spPr>
                <a:xfrm>
                  <a:off x="3059832" y="4169618"/>
                  <a:ext cx="173904" cy="216024"/>
                </a:xfrm>
                <a:prstGeom prst="flowChartDelay">
                  <a:avLst/>
                </a:prstGeom>
                <a:noFill/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フローチャート : 結合子 61"/>
                <p:cNvSpPr/>
                <p:nvPr/>
              </p:nvSpPr>
              <p:spPr>
                <a:xfrm>
                  <a:off x="3233736" y="4242469"/>
                  <a:ext cx="72008" cy="72008"/>
                </a:xfrm>
                <a:prstGeom prst="flowChartConnector">
                  <a:avLst/>
                </a:prstGeom>
                <a:noFill/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cxnSp>
            <p:nvCxnSpPr>
              <p:cNvPr id="63" name="直線コネクタ 62"/>
              <p:cNvCxnSpPr/>
              <p:nvPr/>
            </p:nvCxnSpPr>
            <p:spPr>
              <a:xfrm>
                <a:off x="4733885" y="5738138"/>
                <a:ext cx="93861" cy="0"/>
              </a:xfrm>
              <a:prstGeom prst="line">
                <a:avLst/>
              </a:prstGeom>
              <a:ln w="254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コネクタ 63"/>
              <p:cNvCxnSpPr/>
              <p:nvPr/>
            </p:nvCxnSpPr>
            <p:spPr>
              <a:xfrm>
                <a:off x="4733885" y="5410057"/>
                <a:ext cx="33" cy="334901"/>
              </a:xfrm>
              <a:prstGeom prst="line">
                <a:avLst/>
              </a:prstGeom>
              <a:ln w="25400">
                <a:solidFill>
                  <a:schemeClr val="accent2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線コネクタ 64"/>
              <p:cNvCxnSpPr/>
              <p:nvPr/>
            </p:nvCxnSpPr>
            <p:spPr>
              <a:xfrm>
                <a:off x="5073658" y="5680988"/>
                <a:ext cx="157141" cy="0"/>
              </a:xfrm>
              <a:prstGeom prst="line">
                <a:avLst/>
              </a:prstGeom>
              <a:ln w="254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6" name="グループ化 65"/>
              <p:cNvGrpSpPr/>
              <p:nvPr/>
            </p:nvGrpSpPr>
            <p:grpSpPr>
              <a:xfrm>
                <a:off x="5232333" y="5604540"/>
                <a:ext cx="245912" cy="216024"/>
                <a:chOff x="3059832" y="4144218"/>
                <a:chExt cx="245912" cy="216024"/>
              </a:xfrm>
            </p:grpSpPr>
            <p:sp>
              <p:nvSpPr>
                <p:cNvPr id="67" name="フローチャート : 論理積ゲート 66"/>
                <p:cNvSpPr/>
                <p:nvPr/>
              </p:nvSpPr>
              <p:spPr>
                <a:xfrm>
                  <a:off x="3059832" y="4144218"/>
                  <a:ext cx="173904" cy="216024"/>
                </a:xfrm>
                <a:prstGeom prst="flowChartDelay">
                  <a:avLst/>
                </a:prstGeom>
                <a:noFill/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フローチャート : 結合子 67"/>
                <p:cNvSpPr/>
                <p:nvPr/>
              </p:nvSpPr>
              <p:spPr>
                <a:xfrm>
                  <a:off x="3233736" y="4217069"/>
                  <a:ext cx="72008" cy="72008"/>
                </a:xfrm>
                <a:prstGeom prst="flowChartConnector">
                  <a:avLst/>
                </a:prstGeom>
                <a:noFill/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cxnSp>
            <p:nvCxnSpPr>
              <p:cNvPr id="69" name="直線コネクタ 68"/>
              <p:cNvCxnSpPr/>
              <p:nvPr/>
            </p:nvCxnSpPr>
            <p:spPr>
              <a:xfrm>
                <a:off x="5478245" y="5713395"/>
                <a:ext cx="157141" cy="0"/>
              </a:xfrm>
              <a:prstGeom prst="line">
                <a:avLst/>
              </a:prstGeom>
              <a:ln w="254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二等辺三角形 69"/>
              <p:cNvSpPr/>
              <p:nvPr/>
            </p:nvSpPr>
            <p:spPr>
              <a:xfrm rot="5400000">
                <a:off x="5601847" y="5636623"/>
                <a:ext cx="244093" cy="161174"/>
              </a:xfrm>
              <a:prstGeom prst="triangle">
                <a:avLst/>
              </a:prstGeom>
              <a:no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71" name="直線コネクタ 70"/>
              <p:cNvCxnSpPr/>
              <p:nvPr/>
            </p:nvCxnSpPr>
            <p:spPr>
              <a:xfrm>
                <a:off x="5804480" y="5713395"/>
                <a:ext cx="827721" cy="0"/>
              </a:xfrm>
              <a:prstGeom prst="line">
                <a:avLst/>
              </a:prstGeom>
              <a:ln w="254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2" name="グループ化 71"/>
              <p:cNvGrpSpPr/>
              <p:nvPr/>
            </p:nvGrpSpPr>
            <p:grpSpPr>
              <a:xfrm>
                <a:off x="6601981" y="5582213"/>
                <a:ext cx="216024" cy="216024"/>
                <a:chOff x="3209826" y="4192375"/>
                <a:chExt cx="216024" cy="216024"/>
              </a:xfrm>
            </p:grpSpPr>
            <p:sp>
              <p:nvSpPr>
                <p:cNvPr id="73" name="フローチャート : 記憶データ 72"/>
                <p:cNvSpPr/>
                <p:nvPr/>
              </p:nvSpPr>
              <p:spPr>
                <a:xfrm rot="10800000">
                  <a:off x="3209826" y="4192375"/>
                  <a:ext cx="144016" cy="216024"/>
                </a:xfrm>
                <a:prstGeom prst="flowChartOnlineStorage">
                  <a:avLst/>
                </a:prstGeom>
                <a:noFill/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フローチャート : 結合子 73"/>
                <p:cNvSpPr/>
                <p:nvPr/>
              </p:nvSpPr>
              <p:spPr>
                <a:xfrm>
                  <a:off x="3353842" y="4264383"/>
                  <a:ext cx="72008" cy="72008"/>
                </a:xfrm>
                <a:prstGeom prst="flowChartConnector">
                  <a:avLst/>
                </a:prstGeom>
                <a:noFill/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cxnSp>
            <p:nvCxnSpPr>
              <p:cNvPr id="75" name="直線コネクタ 74"/>
              <p:cNvCxnSpPr/>
              <p:nvPr/>
            </p:nvCxnSpPr>
            <p:spPr>
              <a:xfrm>
                <a:off x="6818004" y="5690225"/>
                <a:ext cx="1170000" cy="0"/>
              </a:xfrm>
              <a:prstGeom prst="line">
                <a:avLst/>
              </a:prstGeom>
              <a:ln w="254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7" name="テキスト ボックス 326"/>
              <p:cNvSpPr txBox="1"/>
              <p:nvPr/>
            </p:nvSpPr>
            <p:spPr>
              <a:xfrm>
                <a:off x="5643306" y="5792206"/>
                <a:ext cx="246057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200" dirty="0" smtClean="0">
                    <a:solidFill>
                      <a:schemeClr val="accent2"/>
                    </a:solidFill>
                  </a:rPr>
                  <a:t>Active paths </a:t>
                </a:r>
                <a:r>
                  <a:rPr lang="en-US" altLang="ja-JP" sz="1200" dirty="0" smtClean="0">
                    <a:solidFill>
                      <a:schemeClr val="accent2"/>
                    </a:solidFill>
                  </a:rPr>
                  <a:t>in</a:t>
                </a:r>
                <a:r>
                  <a:rPr kumimoji="1" lang="en-US" altLang="ja-JP" sz="1200" dirty="0" smtClean="0">
                    <a:solidFill>
                      <a:schemeClr val="accent2"/>
                    </a:solidFill>
                  </a:rPr>
                  <a:t> Max Power Mode</a:t>
                </a:r>
              </a:p>
            </p:txBody>
          </p:sp>
        </p:grpSp>
        <p:sp>
          <p:nvSpPr>
            <p:cNvPr id="229" name="正方形/長方形 228"/>
            <p:cNvSpPr/>
            <p:nvPr/>
          </p:nvSpPr>
          <p:spPr>
            <a:xfrm>
              <a:off x="4839381" y="3295005"/>
              <a:ext cx="3193398" cy="350832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14059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6" grpId="0"/>
      <p:bldP spid="33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6048" y="972485"/>
            <a:ext cx="2432075" cy="1413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Motivation</a:t>
            </a:r>
            <a:r>
              <a:rPr lang="ja-JP" altLang="en-US" dirty="0"/>
              <a:t> </a:t>
            </a:r>
            <a:r>
              <a:rPr lang="en-US" altLang="ja-JP" dirty="0" smtClean="0"/>
              <a:t>(Activation-aware Slack Assignment)</a:t>
            </a:r>
            <a:endParaRPr kumimoji="1" lang="ja-JP" altLang="en-US" dirty="0"/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179513" y="4371950"/>
            <a:ext cx="88569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*Y. Masuda, </a:t>
            </a:r>
            <a:r>
              <a:rPr kumimoji="1" lang="en-US" altLang="ja-JP" sz="1200" i="1" dirty="0" smtClean="0"/>
              <a:t>et al.</a:t>
            </a:r>
            <a:r>
              <a:rPr kumimoji="1" lang="en-US" altLang="ja-JP" sz="1200" dirty="0" smtClean="0"/>
              <a:t>, ”Activation-Aware Slack Assignment for Time-to-Failure Extension and Power Saving,” </a:t>
            </a:r>
            <a:r>
              <a:rPr kumimoji="1" lang="en-US" altLang="ja-JP" sz="1200" i="1" dirty="0" smtClean="0"/>
              <a:t>IEEE Trans. On Very Large Scale Integration (VLSI) Syst</a:t>
            </a:r>
            <a:r>
              <a:rPr lang="en-US" altLang="ja-JP" sz="1200" i="1" dirty="0" smtClean="0"/>
              <a:t>ems</a:t>
            </a:r>
            <a:r>
              <a:rPr kumimoji="1" lang="en-US" altLang="ja-JP" sz="1200" dirty="0" smtClean="0"/>
              <a:t>, vol. 26, no. 11, pp. 2217-2229, Aug. 2018 . </a:t>
            </a:r>
            <a:endParaRPr kumimoji="1" lang="ja-JP" altLang="en-US" sz="1200" dirty="0"/>
          </a:p>
        </p:txBody>
      </p:sp>
      <p:sp>
        <p:nvSpPr>
          <p:cNvPr id="2" name="角丸四角形 1"/>
          <p:cNvSpPr/>
          <p:nvPr/>
        </p:nvSpPr>
        <p:spPr>
          <a:xfrm>
            <a:off x="467544" y="853430"/>
            <a:ext cx="8280920" cy="2006352"/>
          </a:xfrm>
          <a:prstGeom prst="roundRect">
            <a:avLst>
              <a:gd name="adj" fmla="val 773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91580" y="579796"/>
            <a:ext cx="219624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/>
              <a:t>Previous Work*</a:t>
            </a:r>
            <a:endParaRPr kumimoji="1" lang="ja-JP" altLang="en-US" sz="2000" b="1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51377" y="2418442"/>
            <a:ext cx="7391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/>
              <a:t>Assign slack to </a:t>
            </a:r>
            <a:r>
              <a:rPr lang="en-US" altLang="ja-JP" sz="2000" b="1" i="1" u="sng" dirty="0" smtClean="0"/>
              <a:t>active</a:t>
            </a:r>
            <a:r>
              <a:rPr lang="en-US" altLang="ja-JP" sz="2000" dirty="0" smtClean="0"/>
              <a:t> paths </a:t>
            </a:r>
            <a:r>
              <a:rPr kumimoji="1" lang="en-US" altLang="ja-JP" sz="2000" dirty="0" smtClean="0"/>
              <a:t>extracted </a:t>
            </a:r>
            <a:r>
              <a:rPr kumimoji="1" lang="en-US" altLang="ja-JP" sz="2000" i="1" dirty="0" smtClean="0"/>
              <a:t>in </a:t>
            </a:r>
            <a:r>
              <a:rPr kumimoji="1" lang="en-US" altLang="ja-JP" sz="2000" b="1" i="1" u="sng" dirty="0" smtClean="0"/>
              <a:t>all workloads</a:t>
            </a:r>
            <a:endParaRPr kumimoji="1" lang="ja-JP" altLang="en-US" sz="2000" b="1" i="1" u="sng" dirty="0"/>
          </a:p>
        </p:txBody>
      </p:sp>
      <p:grpSp>
        <p:nvGrpSpPr>
          <p:cNvPr id="17" name="グループ化 16"/>
          <p:cNvGrpSpPr/>
          <p:nvPr/>
        </p:nvGrpSpPr>
        <p:grpSpPr>
          <a:xfrm>
            <a:off x="611560" y="1073461"/>
            <a:ext cx="5142135" cy="1211894"/>
            <a:chOff x="611560" y="1577517"/>
            <a:chExt cx="5142135" cy="1211894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560" y="1577517"/>
              <a:ext cx="5142135" cy="12118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フローチャート: 処理 15"/>
            <p:cNvSpPr/>
            <p:nvPr/>
          </p:nvSpPr>
          <p:spPr>
            <a:xfrm>
              <a:off x="3594628" y="1577517"/>
              <a:ext cx="2159067" cy="389798"/>
            </a:xfrm>
            <a:prstGeom prst="flowChartProcess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4" name="テキスト ボックス 23"/>
          <p:cNvSpPr txBox="1"/>
          <p:nvPr/>
        </p:nvSpPr>
        <p:spPr>
          <a:xfrm>
            <a:off x="467545" y="3752599"/>
            <a:ext cx="856895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>
                <a:solidFill>
                  <a:schemeClr val="accent2"/>
                </a:solidFill>
              </a:rPr>
              <a:t>Assign slack to </a:t>
            </a:r>
            <a:r>
              <a:rPr lang="en-US" altLang="ja-JP" sz="2000" b="1" i="1" u="sng" dirty="0" smtClean="0">
                <a:solidFill>
                  <a:schemeClr val="accent2"/>
                </a:solidFill>
              </a:rPr>
              <a:t>Critical-Active</a:t>
            </a:r>
            <a:r>
              <a:rPr kumimoji="1" lang="en-US" altLang="ja-JP" sz="2000" b="1" i="1" u="sng" dirty="0" smtClean="0">
                <a:solidFill>
                  <a:schemeClr val="accent2"/>
                </a:solidFill>
              </a:rPr>
              <a:t> </a:t>
            </a:r>
            <a:r>
              <a:rPr kumimoji="1" lang="en-US" altLang="ja-JP" sz="2000" b="1" i="1" u="sng" dirty="0" smtClean="0">
                <a:solidFill>
                  <a:schemeClr val="accent2"/>
                </a:solidFill>
              </a:rPr>
              <a:t>paths </a:t>
            </a:r>
            <a:r>
              <a:rPr kumimoji="1" lang="en-US" altLang="ja-JP" sz="2000" dirty="0" smtClean="0">
                <a:solidFill>
                  <a:schemeClr val="accent2"/>
                </a:solidFill>
              </a:rPr>
              <a:t>extracted in </a:t>
            </a:r>
            <a:r>
              <a:rPr kumimoji="1" lang="en-US" altLang="ja-JP" sz="2000" b="1" i="1" u="sng" dirty="0" smtClean="0">
                <a:solidFill>
                  <a:schemeClr val="accent2"/>
                </a:solidFill>
              </a:rPr>
              <a:t>only Max Power Mode</a:t>
            </a:r>
            <a:endParaRPr kumimoji="1" lang="ja-JP" altLang="en-US" sz="2000" b="1" i="1" u="sng" dirty="0">
              <a:solidFill>
                <a:schemeClr val="accent2"/>
              </a:solidFill>
            </a:endParaRPr>
          </a:p>
        </p:txBody>
      </p:sp>
      <p:sp>
        <p:nvSpPr>
          <p:cNvPr id="6" name="下矢印 5"/>
          <p:cNvSpPr/>
          <p:nvPr/>
        </p:nvSpPr>
        <p:spPr>
          <a:xfrm>
            <a:off x="611560" y="2859782"/>
            <a:ext cx="792088" cy="892817"/>
          </a:xfrm>
          <a:prstGeom prst="downArrow">
            <a:avLst>
              <a:gd name="adj1" fmla="val 59584"/>
              <a:gd name="adj2" fmla="val 47966"/>
            </a:avLst>
          </a:prstGeom>
          <a:solidFill>
            <a:schemeClr val="accent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コネクタ 8"/>
          <p:cNvCxnSpPr/>
          <p:nvPr/>
        </p:nvCxnSpPr>
        <p:spPr>
          <a:xfrm>
            <a:off x="6012160" y="1073461"/>
            <a:ext cx="0" cy="1211894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グループ化 11"/>
          <p:cNvGrpSpPr/>
          <p:nvPr/>
        </p:nvGrpSpPr>
        <p:grpSpPr>
          <a:xfrm>
            <a:off x="1547664" y="3055116"/>
            <a:ext cx="7388495" cy="646331"/>
            <a:chOff x="1547664" y="3115567"/>
            <a:chExt cx="7388495" cy="646331"/>
          </a:xfrm>
        </p:grpSpPr>
        <p:sp>
          <p:nvSpPr>
            <p:cNvPr id="23" name="正方形/長方形 22"/>
            <p:cNvSpPr/>
            <p:nvPr/>
          </p:nvSpPr>
          <p:spPr>
            <a:xfrm>
              <a:off x="1547664" y="3115567"/>
              <a:ext cx="388843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i="1" dirty="0" smtClean="0">
                  <a:solidFill>
                    <a:schemeClr val="accent2"/>
                  </a:solidFill>
                </a:rPr>
                <a:t>Logic sim. in all workloads </a:t>
              </a:r>
            </a:p>
            <a:p>
              <a:r>
                <a:rPr lang="en-US" altLang="ja-JP" i="1" dirty="0" smtClean="0">
                  <a:solidFill>
                    <a:schemeClr val="accent2"/>
                  </a:solidFill>
                </a:rPr>
                <a:t>Slack Assignment to active paths </a:t>
              </a:r>
              <a:endParaRPr lang="ja-JP" altLang="en-US" i="1" dirty="0">
                <a:solidFill>
                  <a:schemeClr val="accent2"/>
                </a:solidFill>
              </a:endParaRPr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5081642" y="3282538"/>
              <a:ext cx="385451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i="1" dirty="0" smtClean="0">
                  <a:solidFill>
                    <a:schemeClr val="accent2"/>
                  </a:solidFill>
                </a:rPr>
                <a:t>involve long </a:t>
              </a:r>
              <a:r>
                <a:rPr lang="en-US" altLang="ja-JP" i="1" dirty="0">
                  <a:solidFill>
                    <a:schemeClr val="accent2"/>
                  </a:solidFill>
                </a:rPr>
                <a:t>TAT for industrial design</a:t>
              </a:r>
            </a:p>
          </p:txBody>
        </p:sp>
        <p:sp>
          <p:nvSpPr>
            <p:cNvPr id="11" name="右中かっこ 10"/>
            <p:cNvSpPr/>
            <p:nvPr/>
          </p:nvSpPr>
          <p:spPr>
            <a:xfrm>
              <a:off x="4937626" y="3216235"/>
              <a:ext cx="126103" cy="507643"/>
            </a:xfrm>
            <a:prstGeom prst="rightBrac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13" name="テキスト ボックス 12"/>
          <p:cNvSpPr txBox="1"/>
          <p:nvPr/>
        </p:nvSpPr>
        <p:spPr>
          <a:xfrm>
            <a:off x="3587601" y="4046162"/>
            <a:ext cx="14870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i="1" dirty="0" smtClean="0">
                <a:solidFill>
                  <a:schemeClr val="accent2"/>
                </a:solidFill>
              </a:rPr>
              <a:t>(CA paths)</a:t>
            </a:r>
            <a:endParaRPr kumimoji="1" lang="ja-JP" altLang="en-US" sz="1600" b="1" i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781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6" grpId="0" animBg="1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Key Idea</a:t>
            </a:r>
            <a:endParaRPr kumimoji="1" lang="ja-JP" altLang="en-US" dirty="0"/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354778" y="545074"/>
            <a:ext cx="28280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 dirty="0" smtClean="0"/>
              <a:t>Mode-wise AVS</a:t>
            </a:r>
            <a:endParaRPr kumimoji="1" lang="ja-JP" altLang="en-US" sz="2400" b="1" dirty="0"/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3552669" y="545074"/>
            <a:ext cx="53398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400" b="1" dirty="0" smtClean="0"/>
              <a:t>Activation-aware Slack Assignment (ASA)</a:t>
            </a:r>
            <a:endParaRPr kumimoji="1" lang="ja-JP" altLang="en-US" sz="2400" b="1" dirty="0"/>
          </a:p>
        </p:txBody>
      </p:sp>
      <p:sp>
        <p:nvSpPr>
          <p:cNvPr id="96" name="テキスト ボックス 95"/>
          <p:cNvSpPr txBox="1"/>
          <p:nvPr/>
        </p:nvSpPr>
        <p:spPr>
          <a:xfrm>
            <a:off x="3046661" y="483518"/>
            <a:ext cx="506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 smtClean="0"/>
              <a:t>+</a:t>
            </a:r>
            <a:endParaRPr kumimoji="1" lang="ja-JP" altLang="en-US" sz="3200" b="1" dirty="0"/>
          </a:p>
        </p:txBody>
      </p:sp>
      <p:grpSp>
        <p:nvGrpSpPr>
          <p:cNvPr id="97" name="グループ化 96"/>
          <p:cNvGrpSpPr/>
          <p:nvPr/>
        </p:nvGrpSpPr>
        <p:grpSpPr>
          <a:xfrm>
            <a:off x="5948246" y="2170276"/>
            <a:ext cx="3016153" cy="1585450"/>
            <a:chOff x="6380384" y="4172641"/>
            <a:chExt cx="3016153" cy="1585450"/>
          </a:xfrm>
        </p:grpSpPr>
        <p:sp>
          <p:nvSpPr>
            <p:cNvPr id="98" name="正方形/長方形 97"/>
            <p:cNvSpPr/>
            <p:nvPr/>
          </p:nvSpPr>
          <p:spPr>
            <a:xfrm>
              <a:off x="6380384" y="4172641"/>
              <a:ext cx="2944144" cy="15854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9" name="直線矢印コネクタ 98"/>
            <p:cNvCxnSpPr/>
            <p:nvPr/>
          </p:nvCxnSpPr>
          <p:spPr>
            <a:xfrm flipV="1">
              <a:off x="6687377" y="4251538"/>
              <a:ext cx="0" cy="1317352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線矢印コネクタ 99"/>
            <p:cNvCxnSpPr/>
            <p:nvPr/>
          </p:nvCxnSpPr>
          <p:spPr>
            <a:xfrm>
              <a:off x="6448574" y="5471307"/>
              <a:ext cx="2626818" cy="0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テキスト ボックス 100"/>
            <p:cNvSpPr txBox="1"/>
            <p:nvPr/>
          </p:nvSpPr>
          <p:spPr>
            <a:xfrm>
              <a:off x="6952969" y="5467459"/>
              <a:ext cx="1731312" cy="290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 smtClean="0"/>
                <a:t>Slack</a:t>
              </a:r>
              <a:endParaRPr kumimoji="1" lang="ja-JP" altLang="en-US" sz="1400" dirty="0"/>
            </a:p>
          </p:txBody>
        </p:sp>
        <p:sp>
          <p:nvSpPr>
            <p:cNvPr id="102" name="テキスト ボックス 101"/>
            <p:cNvSpPr txBox="1"/>
            <p:nvPr/>
          </p:nvSpPr>
          <p:spPr>
            <a:xfrm rot="16200000">
              <a:off x="5875597" y="4707534"/>
              <a:ext cx="13173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 smtClean="0"/>
                <a:t># of Paths</a:t>
              </a:r>
              <a:endParaRPr kumimoji="1" lang="ja-JP" altLang="en-US" sz="1400" dirty="0"/>
            </a:p>
          </p:txBody>
        </p:sp>
        <p:sp>
          <p:nvSpPr>
            <p:cNvPr id="103" name="正方形/長方形 102"/>
            <p:cNvSpPr/>
            <p:nvPr/>
          </p:nvSpPr>
          <p:spPr>
            <a:xfrm>
              <a:off x="6866477" y="5318854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04" name="正方形/長方形 103"/>
            <p:cNvSpPr/>
            <p:nvPr/>
          </p:nvSpPr>
          <p:spPr>
            <a:xfrm>
              <a:off x="6866477" y="5172487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05" name="正方形/長方形 104"/>
            <p:cNvSpPr/>
            <p:nvPr/>
          </p:nvSpPr>
          <p:spPr>
            <a:xfrm>
              <a:off x="6866478" y="5026114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06" name="正方形/長方形 105"/>
            <p:cNvSpPr/>
            <p:nvPr/>
          </p:nvSpPr>
          <p:spPr>
            <a:xfrm>
              <a:off x="7045579" y="5318857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07" name="正方形/長方形 106"/>
            <p:cNvSpPr/>
            <p:nvPr/>
          </p:nvSpPr>
          <p:spPr>
            <a:xfrm>
              <a:off x="7045578" y="5172486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08" name="正方形/長方形 107"/>
            <p:cNvSpPr/>
            <p:nvPr/>
          </p:nvSpPr>
          <p:spPr>
            <a:xfrm>
              <a:off x="7045579" y="5026114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09" name="正方形/長方形 108"/>
            <p:cNvSpPr/>
            <p:nvPr/>
          </p:nvSpPr>
          <p:spPr>
            <a:xfrm>
              <a:off x="7045579" y="4879742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10" name="正方形/長方形 109"/>
            <p:cNvSpPr/>
            <p:nvPr/>
          </p:nvSpPr>
          <p:spPr>
            <a:xfrm>
              <a:off x="7224680" y="5318857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11" name="正方形/長方形 110"/>
            <p:cNvSpPr/>
            <p:nvPr/>
          </p:nvSpPr>
          <p:spPr>
            <a:xfrm>
              <a:off x="7224680" y="4733370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12" name="正方形/長方形 111"/>
            <p:cNvSpPr/>
            <p:nvPr/>
          </p:nvSpPr>
          <p:spPr>
            <a:xfrm>
              <a:off x="7224680" y="5172485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13" name="正方形/長方形 112"/>
            <p:cNvSpPr/>
            <p:nvPr/>
          </p:nvSpPr>
          <p:spPr>
            <a:xfrm>
              <a:off x="7224680" y="5026113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14" name="正方形/長方形 113"/>
            <p:cNvSpPr/>
            <p:nvPr/>
          </p:nvSpPr>
          <p:spPr>
            <a:xfrm>
              <a:off x="7224680" y="4879742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15" name="正方形/長方形 114"/>
            <p:cNvSpPr/>
            <p:nvPr/>
          </p:nvSpPr>
          <p:spPr>
            <a:xfrm>
              <a:off x="7403782" y="5318857"/>
              <a:ext cx="179101" cy="146372"/>
            </a:xfrm>
            <a:prstGeom prst="rect">
              <a:avLst/>
            </a:prstGeom>
            <a:solidFill>
              <a:schemeClr val="accent2">
                <a:alpha val="4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16" name="正方形/長方形 115"/>
            <p:cNvSpPr/>
            <p:nvPr/>
          </p:nvSpPr>
          <p:spPr>
            <a:xfrm>
              <a:off x="7403781" y="4733371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17" name="正方形/長方形 116"/>
            <p:cNvSpPr/>
            <p:nvPr/>
          </p:nvSpPr>
          <p:spPr>
            <a:xfrm>
              <a:off x="7403782" y="5026114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18" name="正方形/長方形 117"/>
            <p:cNvSpPr/>
            <p:nvPr/>
          </p:nvSpPr>
          <p:spPr>
            <a:xfrm>
              <a:off x="7403782" y="4879742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19" name="正方形/長方形 118"/>
            <p:cNvSpPr/>
            <p:nvPr/>
          </p:nvSpPr>
          <p:spPr>
            <a:xfrm>
              <a:off x="7403782" y="4587000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20" name="正方形/長方形 119"/>
            <p:cNvSpPr/>
            <p:nvPr/>
          </p:nvSpPr>
          <p:spPr>
            <a:xfrm>
              <a:off x="7582883" y="5318857"/>
              <a:ext cx="179101" cy="146372"/>
            </a:xfrm>
            <a:prstGeom prst="rect">
              <a:avLst/>
            </a:prstGeom>
            <a:solidFill>
              <a:schemeClr val="accent2">
                <a:alpha val="4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21" name="正方形/長方形 120"/>
            <p:cNvSpPr/>
            <p:nvPr/>
          </p:nvSpPr>
          <p:spPr>
            <a:xfrm>
              <a:off x="7582883" y="4733371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22" name="正方形/長方形 121"/>
            <p:cNvSpPr/>
            <p:nvPr/>
          </p:nvSpPr>
          <p:spPr>
            <a:xfrm>
              <a:off x="7582883" y="5172486"/>
              <a:ext cx="179101" cy="146372"/>
            </a:xfrm>
            <a:prstGeom prst="rect">
              <a:avLst/>
            </a:prstGeom>
            <a:solidFill>
              <a:schemeClr val="accent2">
                <a:alpha val="4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23" name="正方形/長方形 122"/>
            <p:cNvSpPr/>
            <p:nvPr/>
          </p:nvSpPr>
          <p:spPr>
            <a:xfrm>
              <a:off x="7582883" y="4879742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24" name="正方形/長方形 123"/>
            <p:cNvSpPr/>
            <p:nvPr/>
          </p:nvSpPr>
          <p:spPr>
            <a:xfrm>
              <a:off x="7582883" y="4587000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25" name="正方形/長方形 124"/>
            <p:cNvSpPr/>
            <p:nvPr/>
          </p:nvSpPr>
          <p:spPr>
            <a:xfrm>
              <a:off x="7761984" y="5318856"/>
              <a:ext cx="179101" cy="146372"/>
            </a:xfrm>
            <a:prstGeom prst="rect">
              <a:avLst/>
            </a:prstGeom>
            <a:solidFill>
              <a:schemeClr val="accent2">
                <a:alpha val="4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26" name="正方形/長方形 125"/>
            <p:cNvSpPr/>
            <p:nvPr/>
          </p:nvSpPr>
          <p:spPr>
            <a:xfrm>
              <a:off x="7761983" y="4733369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27" name="正方形/長方形 126"/>
            <p:cNvSpPr/>
            <p:nvPr/>
          </p:nvSpPr>
          <p:spPr>
            <a:xfrm>
              <a:off x="7761984" y="5026113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28" name="正方形/長方形 127"/>
            <p:cNvSpPr/>
            <p:nvPr/>
          </p:nvSpPr>
          <p:spPr>
            <a:xfrm>
              <a:off x="7761984" y="4879741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29" name="正方形/長方形 128"/>
            <p:cNvSpPr/>
            <p:nvPr/>
          </p:nvSpPr>
          <p:spPr>
            <a:xfrm>
              <a:off x="7941085" y="4733370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30" name="正方形/長方形 129"/>
            <p:cNvSpPr/>
            <p:nvPr/>
          </p:nvSpPr>
          <p:spPr>
            <a:xfrm>
              <a:off x="7941085" y="5172485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31" name="正方形/長方形 130"/>
            <p:cNvSpPr/>
            <p:nvPr/>
          </p:nvSpPr>
          <p:spPr>
            <a:xfrm>
              <a:off x="7941086" y="5026113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32" name="正方形/長方形 131"/>
            <p:cNvSpPr/>
            <p:nvPr/>
          </p:nvSpPr>
          <p:spPr>
            <a:xfrm>
              <a:off x="7941086" y="4879742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33" name="正方形/長方形 132"/>
            <p:cNvSpPr/>
            <p:nvPr/>
          </p:nvSpPr>
          <p:spPr>
            <a:xfrm>
              <a:off x="8120188" y="5318857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34" name="正方形/長方形 133"/>
            <p:cNvSpPr/>
            <p:nvPr/>
          </p:nvSpPr>
          <p:spPr>
            <a:xfrm>
              <a:off x="8120187" y="5172485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35" name="正方形/長方形 134"/>
            <p:cNvSpPr/>
            <p:nvPr/>
          </p:nvSpPr>
          <p:spPr>
            <a:xfrm>
              <a:off x="8120188" y="5026113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36" name="正方形/長方形 135"/>
            <p:cNvSpPr/>
            <p:nvPr/>
          </p:nvSpPr>
          <p:spPr>
            <a:xfrm>
              <a:off x="8120188" y="4879742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37" name="正方形/長方形 136"/>
            <p:cNvSpPr/>
            <p:nvPr/>
          </p:nvSpPr>
          <p:spPr>
            <a:xfrm>
              <a:off x="8299288" y="5318856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38" name="正方形/長方形 137"/>
            <p:cNvSpPr/>
            <p:nvPr/>
          </p:nvSpPr>
          <p:spPr>
            <a:xfrm>
              <a:off x="8299287" y="5172483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39" name="正方形/長方形 138"/>
            <p:cNvSpPr/>
            <p:nvPr/>
          </p:nvSpPr>
          <p:spPr>
            <a:xfrm>
              <a:off x="8299288" y="5026112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40" name="正方形/長方形 139"/>
            <p:cNvSpPr/>
            <p:nvPr/>
          </p:nvSpPr>
          <p:spPr>
            <a:xfrm>
              <a:off x="8477772" y="5319244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41" name="正方形/長方形 140"/>
            <p:cNvSpPr/>
            <p:nvPr/>
          </p:nvSpPr>
          <p:spPr>
            <a:xfrm>
              <a:off x="8477771" y="5172872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42" name="正方形/長方形 141"/>
            <p:cNvSpPr/>
            <p:nvPr/>
          </p:nvSpPr>
          <p:spPr>
            <a:xfrm>
              <a:off x="8657490" y="5318855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cxnSp>
          <p:nvCxnSpPr>
            <p:cNvPr id="143" name="直線矢印コネクタ 142"/>
            <p:cNvCxnSpPr>
              <a:stCxn id="148" idx="3"/>
            </p:cNvCxnSpPr>
            <p:nvPr/>
          </p:nvCxnSpPr>
          <p:spPr>
            <a:xfrm flipV="1">
              <a:off x="7941084" y="4632850"/>
              <a:ext cx="268654" cy="612820"/>
            </a:xfrm>
            <a:prstGeom prst="straightConnector1">
              <a:avLst/>
            </a:prstGeom>
            <a:ln w="3175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テキスト ボックス 143"/>
            <p:cNvSpPr txBox="1"/>
            <p:nvPr/>
          </p:nvSpPr>
          <p:spPr>
            <a:xfrm>
              <a:off x="8016631" y="4188183"/>
              <a:ext cx="13799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 smtClean="0">
                  <a:solidFill>
                    <a:schemeClr val="accent2"/>
                  </a:solidFill>
                </a:rPr>
                <a:t>Active paths </a:t>
              </a:r>
              <a:r>
                <a:rPr lang="en-US" altLang="ja-JP" sz="1200" dirty="0" smtClean="0">
                  <a:solidFill>
                    <a:schemeClr val="accent2"/>
                  </a:solidFill>
                </a:rPr>
                <a:t>in</a:t>
              </a:r>
              <a:r>
                <a:rPr kumimoji="1" lang="en-US" altLang="ja-JP" sz="1200" dirty="0" smtClean="0">
                  <a:solidFill>
                    <a:schemeClr val="accent2"/>
                  </a:solidFill>
                </a:rPr>
                <a:t> Max Power Mode</a:t>
              </a:r>
            </a:p>
          </p:txBody>
        </p:sp>
        <p:sp>
          <p:nvSpPr>
            <p:cNvPr id="145" name="正方形/長方形 144"/>
            <p:cNvSpPr/>
            <p:nvPr/>
          </p:nvSpPr>
          <p:spPr>
            <a:xfrm>
              <a:off x="6687378" y="5319240"/>
              <a:ext cx="179101" cy="1463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46" name="正方形/長方形 145"/>
            <p:cNvSpPr/>
            <p:nvPr/>
          </p:nvSpPr>
          <p:spPr>
            <a:xfrm>
              <a:off x="7403781" y="5172486"/>
              <a:ext cx="179101" cy="146372"/>
            </a:xfrm>
            <a:prstGeom prst="rect">
              <a:avLst/>
            </a:prstGeom>
            <a:solidFill>
              <a:schemeClr val="accent2">
                <a:alpha val="4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47" name="正方形/長方形 146"/>
            <p:cNvSpPr/>
            <p:nvPr/>
          </p:nvSpPr>
          <p:spPr>
            <a:xfrm>
              <a:off x="7582883" y="5026114"/>
              <a:ext cx="179101" cy="146372"/>
            </a:xfrm>
            <a:prstGeom prst="rect">
              <a:avLst/>
            </a:prstGeom>
            <a:solidFill>
              <a:schemeClr val="accent2">
                <a:alpha val="4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48" name="正方形/長方形 147"/>
            <p:cNvSpPr/>
            <p:nvPr/>
          </p:nvSpPr>
          <p:spPr>
            <a:xfrm>
              <a:off x="7761983" y="5172484"/>
              <a:ext cx="179101" cy="146372"/>
            </a:xfrm>
            <a:prstGeom prst="rect">
              <a:avLst/>
            </a:prstGeom>
            <a:solidFill>
              <a:schemeClr val="accent2">
                <a:alpha val="4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49" name="正方形/長方形 148"/>
            <p:cNvSpPr/>
            <p:nvPr/>
          </p:nvSpPr>
          <p:spPr>
            <a:xfrm>
              <a:off x="7941086" y="5318857"/>
              <a:ext cx="179101" cy="146372"/>
            </a:xfrm>
            <a:prstGeom prst="rect">
              <a:avLst/>
            </a:prstGeom>
            <a:solidFill>
              <a:schemeClr val="accent2">
                <a:alpha val="4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50" name="右矢印 149"/>
            <p:cNvSpPr/>
            <p:nvPr/>
          </p:nvSpPr>
          <p:spPr>
            <a:xfrm>
              <a:off x="6704493" y="4365188"/>
              <a:ext cx="699289" cy="303743"/>
            </a:xfrm>
            <a:prstGeom prst="rightArrow">
              <a:avLst>
                <a:gd name="adj1" fmla="val 71164"/>
                <a:gd name="adj2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kumimoji="1" lang="en-US" altLang="ja-JP" sz="1200" b="1" dirty="0" smtClean="0"/>
                <a:t>Margin</a:t>
              </a:r>
              <a:endParaRPr kumimoji="1" lang="ja-JP" altLang="en-US" sz="1200" b="1" dirty="0"/>
            </a:p>
          </p:txBody>
        </p:sp>
      </p:grpSp>
      <p:grpSp>
        <p:nvGrpSpPr>
          <p:cNvPr id="151" name="グループ化 150"/>
          <p:cNvGrpSpPr/>
          <p:nvPr/>
        </p:nvGrpSpPr>
        <p:grpSpPr>
          <a:xfrm>
            <a:off x="3151832" y="2072681"/>
            <a:ext cx="2826604" cy="1688787"/>
            <a:chOff x="5777844" y="4353703"/>
            <a:chExt cx="2826604" cy="1488119"/>
          </a:xfrm>
        </p:grpSpPr>
        <p:sp>
          <p:nvSpPr>
            <p:cNvPr id="152" name="正方形/長方形 151"/>
            <p:cNvSpPr/>
            <p:nvPr/>
          </p:nvSpPr>
          <p:spPr>
            <a:xfrm>
              <a:off x="5777844" y="4353703"/>
              <a:ext cx="2826604" cy="14786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53" name="直線矢印コネクタ 152"/>
            <p:cNvCxnSpPr/>
            <p:nvPr/>
          </p:nvCxnSpPr>
          <p:spPr>
            <a:xfrm>
              <a:off x="5802540" y="5566858"/>
              <a:ext cx="2766223" cy="0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直線矢印コネクタ 153"/>
            <p:cNvCxnSpPr/>
            <p:nvPr/>
          </p:nvCxnSpPr>
          <p:spPr>
            <a:xfrm flipV="1">
              <a:off x="6073738" y="4375621"/>
              <a:ext cx="0" cy="1309677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テキスト ボックス 154"/>
            <p:cNvSpPr txBox="1"/>
            <p:nvPr/>
          </p:nvSpPr>
          <p:spPr>
            <a:xfrm rot="16200000">
              <a:off x="5455237" y="4878860"/>
              <a:ext cx="95299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 smtClean="0"/>
                <a:t>Voltage</a:t>
              </a:r>
              <a:endParaRPr kumimoji="1" lang="ja-JP" altLang="en-US" sz="1400" dirty="0"/>
            </a:p>
          </p:txBody>
        </p:sp>
        <p:sp>
          <p:nvSpPr>
            <p:cNvPr id="156" name="テキスト ボックス 155"/>
            <p:cNvSpPr txBox="1"/>
            <p:nvPr/>
          </p:nvSpPr>
          <p:spPr>
            <a:xfrm>
              <a:off x="6181497" y="5570616"/>
              <a:ext cx="2061108" cy="271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 smtClean="0"/>
                <a:t>Operating Mode</a:t>
              </a:r>
              <a:endParaRPr kumimoji="1" lang="ja-JP" altLang="en-US" sz="1400" dirty="0"/>
            </a:p>
          </p:txBody>
        </p:sp>
        <p:cxnSp>
          <p:nvCxnSpPr>
            <p:cNvPr id="157" name="直線コネクタ 156"/>
            <p:cNvCxnSpPr/>
            <p:nvPr/>
          </p:nvCxnSpPr>
          <p:spPr>
            <a:xfrm>
              <a:off x="6683864" y="4760575"/>
              <a:ext cx="501787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直線コネクタ 157"/>
            <p:cNvCxnSpPr/>
            <p:nvPr/>
          </p:nvCxnSpPr>
          <p:spPr>
            <a:xfrm flipH="1">
              <a:off x="6683863" y="4760575"/>
              <a:ext cx="1" cy="810041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直線コネクタ 158"/>
            <p:cNvCxnSpPr/>
            <p:nvPr/>
          </p:nvCxnSpPr>
          <p:spPr>
            <a:xfrm flipH="1">
              <a:off x="7188869" y="4743284"/>
              <a:ext cx="1" cy="810041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直線コネクタ 159"/>
            <p:cNvCxnSpPr/>
            <p:nvPr/>
          </p:nvCxnSpPr>
          <p:spPr>
            <a:xfrm flipH="1">
              <a:off x="7836940" y="4748753"/>
              <a:ext cx="1" cy="810041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直線コネクタ 160"/>
            <p:cNvCxnSpPr/>
            <p:nvPr/>
          </p:nvCxnSpPr>
          <p:spPr>
            <a:xfrm flipH="1">
              <a:off x="8322809" y="4760575"/>
              <a:ext cx="1" cy="810041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2" name="正方形/長方形 161"/>
            <p:cNvSpPr/>
            <p:nvPr/>
          </p:nvSpPr>
          <p:spPr>
            <a:xfrm>
              <a:off x="6085942" y="4952186"/>
              <a:ext cx="597922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100" dirty="0">
                  <a:solidFill>
                    <a:schemeClr val="accent2"/>
                  </a:solidFill>
                </a:rPr>
                <a:t>Max</a:t>
              </a:r>
            </a:p>
            <a:p>
              <a:pPr algn="ctr"/>
              <a:r>
                <a:rPr lang="en-US" altLang="ja-JP" sz="1100" dirty="0">
                  <a:solidFill>
                    <a:schemeClr val="accent2"/>
                  </a:solidFill>
                </a:rPr>
                <a:t>Power</a:t>
              </a:r>
            </a:p>
            <a:p>
              <a:pPr algn="ctr"/>
              <a:r>
                <a:rPr lang="en-US" altLang="ja-JP" sz="1100" dirty="0">
                  <a:solidFill>
                    <a:schemeClr val="accent2"/>
                  </a:solidFill>
                </a:rPr>
                <a:t>Mode</a:t>
              </a:r>
              <a:endParaRPr lang="ja-JP" altLang="en-US" sz="1100" dirty="0">
                <a:solidFill>
                  <a:schemeClr val="accent2"/>
                </a:solidFill>
              </a:endParaRPr>
            </a:p>
          </p:txBody>
        </p:sp>
        <p:sp>
          <p:nvSpPr>
            <p:cNvPr id="163" name="正方形/長方形 162"/>
            <p:cNvSpPr/>
            <p:nvPr/>
          </p:nvSpPr>
          <p:spPr>
            <a:xfrm>
              <a:off x="7207511" y="4953161"/>
              <a:ext cx="597922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100" dirty="0">
                  <a:solidFill>
                    <a:schemeClr val="accent2"/>
                  </a:solidFill>
                </a:rPr>
                <a:t>Max</a:t>
              </a:r>
            </a:p>
            <a:p>
              <a:pPr algn="ctr"/>
              <a:r>
                <a:rPr lang="en-US" altLang="ja-JP" sz="1100" dirty="0">
                  <a:solidFill>
                    <a:schemeClr val="accent2"/>
                  </a:solidFill>
                </a:rPr>
                <a:t>Power</a:t>
              </a:r>
            </a:p>
            <a:p>
              <a:pPr algn="ctr"/>
              <a:r>
                <a:rPr lang="en-US" altLang="ja-JP" sz="1100" dirty="0">
                  <a:solidFill>
                    <a:schemeClr val="accent2"/>
                  </a:solidFill>
                </a:rPr>
                <a:t>Mode</a:t>
              </a:r>
              <a:endParaRPr lang="ja-JP" altLang="en-US" sz="1100" dirty="0">
                <a:solidFill>
                  <a:schemeClr val="accent2"/>
                </a:solidFill>
              </a:endParaRPr>
            </a:p>
          </p:txBody>
        </p:sp>
        <p:sp>
          <p:nvSpPr>
            <p:cNvPr id="164" name="正方形/長方形 163"/>
            <p:cNvSpPr/>
            <p:nvPr/>
          </p:nvSpPr>
          <p:spPr>
            <a:xfrm>
              <a:off x="6643317" y="5064384"/>
              <a:ext cx="597922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100" dirty="0" smtClean="0">
                  <a:solidFill>
                    <a:schemeClr val="accent1"/>
                  </a:solidFill>
                </a:rPr>
                <a:t>Mode1</a:t>
              </a:r>
              <a:endParaRPr lang="ja-JP" altLang="en-US" sz="1100" dirty="0">
                <a:solidFill>
                  <a:schemeClr val="accent1"/>
                </a:solidFill>
              </a:endParaRPr>
            </a:p>
          </p:txBody>
        </p:sp>
        <p:sp>
          <p:nvSpPr>
            <p:cNvPr id="165" name="正方形/長方形 164"/>
            <p:cNvSpPr/>
            <p:nvPr/>
          </p:nvSpPr>
          <p:spPr>
            <a:xfrm>
              <a:off x="7797227" y="5061643"/>
              <a:ext cx="597922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100" dirty="0" smtClean="0">
                  <a:solidFill>
                    <a:schemeClr val="accent1"/>
                  </a:solidFill>
                </a:rPr>
                <a:t>Mode2</a:t>
              </a:r>
              <a:endParaRPr lang="ja-JP" altLang="en-US" sz="1100" dirty="0">
                <a:solidFill>
                  <a:schemeClr val="accent1"/>
                </a:solidFill>
              </a:endParaRPr>
            </a:p>
          </p:txBody>
        </p:sp>
        <p:cxnSp>
          <p:nvCxnSpPr>
            <p:cNvPr id="166" name="直線コネクタ 165"/>
            <p:cNvCxnSpPr/>
            <p:nvPr/>
          </p:nvCxnSpPr>
          <p:spPr>
            <a:xfrm>
              <a:off x="7831334" y="4760575"/>
              <a:ext cx="501787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直線コネクタ 166"/>
            <p:cNvCxnSpPr/>
            <p:nvPr/>
          </p:nvCxnSpPr>
          <p:spPr>
            <a:xfrm>
              <a:off x="6082691" y="4935241"/>
              <a:ext cx="594669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直線コネクタ 167"/>
            <p:cNvCxnSpPr/>
            <p:nvPr/>
          </p:nvCxnSpPr>
          <p:spPr>
            <a:xfrm>
              <a:off x="7185651" y="4935241"/>
              <a:ext cx="650665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直線コネクタ 168"/>
            <p:cNvCxnSpPr/>
            <p:nvPr/>
          </p:nvCxnSpPr>
          <p:spPr>
            <a:xfrm>
              <a:off x="6073738" y="4760575"/>
              <a:ext cx="610126" cy="0"/>
            </a:xfrm>
            <a:prstGeom prst="line">
              <a:avLst/>
            </a:prstGeom>
            <a:ln w="3810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直線コネクタ 169"/>
            <p:cNvCxnSpPr/>
            <p:nvPr/>
          </p:nvCxnSpPr>
          <p:spPr>
            <a:xfrm>
              <a:off x="7188870" y="4760575"/>
              <a:ext cx="642400" cy="0"/>
            </a:xfrm>
            <a:prstGeom prst="line">
              <a:avLst/>
            </a:prstGeom>
            <a:ln w="3810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1" name="右矢印 170"/>
            <p:cNvSpPr/>
            <p:nvPr/>
          </p:nvSpPr>
          <p:spPr>
            <a:xfrm rot="5400000">
              <a:off x="6343328" y="4684321"/>
              <a:ext cx="151235" cy="303743"/>
            </a:xfrm>
            <a:prstGeom prst="rightArrow">
              <a:avLst>
                <a:gd name="adj1" fmla="val 60711"/>
                <a:gd name="adj2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kumimoji="1" lang="ja-JP" altLang="en-US" sz="1200" b="1" dirty="0"/>
            </a:p>
          </p:txBody>
        </p:sp>
        <p:sp>
          <p:nvSpPr>
            <p:cNvPr id="172" name="右矢印 171"/>
            <p:cNvSpPr/>
            <p:nvPr/>
          </p:nvSpPr>
          <p:spPr>
            <a:xfrm rot="5400000">
              <a:off x="7430854" y="4684321"/>
              <a:ext cx="151235" cy="303743"/>
            </a:xfrm>
            <a:prstGeom prst="rightArrow">
              <a:avLst>
                <a:gd name="adj1" fmla="val 60711"/>
                <a:gd name="adj2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kumimoji="1" lang="ja-JP" altLang="en-US" sz="1200" b="1" dirty="0"/>
            </a:p>
          </p:txBody>
        </p:sp>
      </p:grpSp>
      <p:grpSp>
        <p:nvGrpSpPr>
          <p:cNvPr id="173" name="グループ化 172"/>
          <p:cNvGrpSpPr/>
          <p:nvPr/>
        </p:nvGrpSpPr>
        <p:grpSpPr>
          <a:xfrm>
            <a:off x="108990" y="2000354"/>
            <a:ext cx="2881439" cy="1778624"/>
            <a:chOff x="0" y="4731990"/>
            <a:chExt cx="2881439" cy="1567281"/>
          </a:xfrm>
        </p:grpSpPr>
        <p:sp>
          <p:nvSpPr>
            <p:cNvPr id="174" name="正方形/長方形 173"/>
            <p:cNvSpPr/>
            <p:nvPr/>
          </p:nvSpPr>
          <p:spPr>
            <a:xfrm>
              <a:off x="0" y="4731990"/>
              <a:ext cx="2881439" cy="15672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75" name="直線矢印コネクタ 174"/>
            <p:cNvCxnSpPr/>
            <p:nvPr/>
          </p:nvCxnSpPr>
          <p:spPr>
            <a:xfrm>
              <a:off x="81173" y="6015437"/>
              <a:ext cx="2766223" cy="0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直線矢印コネクタ 175"/>
            <p:cNvCxnSpPr/>
            <p:nvPr/>
          </p:nvCxnSpPr>
          <p:spPr>
            <a:xfrm flipV="1">
              <a:off x="352371" y="4824200"/>
              <a:ext cx="0" cy="1309677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7" name="正方形/長方形 176"/>
            <p:cNvSpPr/>
            <p:nvPr/>
          </p:nvSpPr>
          <p:spPr>
            <a:xfrm>
              <a:off x="352371" y="5380062"/>
              <a:ext cx="623757" cy="631617"/>
            </a:xfrm>
            <a:prstGeom prst="rect">
              <a:avLst/>
            </a:prstGeom>
            <a:solidFill>
              <a:schemeClr val="accent2">
                <a:alpha val="4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r>
                <a:rPr kumimoji="1" lang="en-US" altLang="ja-JP" sz="1100" dirty="0" smtClean="0">
                  <a:solidFill>
                    <a:schemeClr val="accent2"/>
                  </a:solidFill>
                </a:rPr>
                <a:t>Max</a:t>
              </a:r>
            </a:p>
            <a:p>
              <a:pPr algn="ctr"/>
              <a:r>
                <a:rPr lang="en-US" altLang="ja-JP" sz="1100" dirty="0" smtClean="0">
                  <a:solidFill>
                    <a:schemeClr val="accent2"/>
                  </a:solidFill>
                </a:rPr>
                <a:t>Power</a:t>
              </a:r>
            </a:p>
            <a:p>
              <a:pPr algn="ctr"/>
              <a:r>
                <a:rPr kumimoji="1" lang="en-US" altLang="ja-JP" sz="1100" dirty="0" smtClean="0">
                  <a:solidFill>
                    <a:schemeClr val="accent2"/>
                  </a:solidFill>
                </a:rPr>
                <a:t>Mode</a:t>
              </a:r>
              <a:endParaRPr kumimoji="1" lang="ja-JP" altLang="en-US" sz="1100" dirty="0">
                <a:solidFill>
                  <a:schemeClr val="accent2"/>
                </a:solidFill>
              </a:endParaRPr>
            </a:p>
          </p:txBody>
        </p:sp>
        <p:sp>
          <p:nvSpPr>
            <p:cNvPr id="178" name="正方形/長方形 177"/>
            <p:cNvSpPr/>
            <p:nvPr/>
          </p:nvSpPr>
          <p:spPr>
            <a:xfrm>
              <a:off x="2088041" y="5653041"/>
              <a:ext cx="488157" cy="358638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kumimoji="1" lang="en-US" altLang="ja-JP" sz="1100" dirty="0" smtClean="0">
                  <a:solidFill>
                    <a:schemeClr val="accent1"/>
                  </a:solidFill>
                </a:rPr>
                <a:t>Mode2</a:t>
              </a:r>
              <a:endParaRPr kumimoji="1" lang="ja-JP" altLang="en-US" sz="1100" dirty="0">
                <a:solidFill>
                  <a:schemeClr val="accent1"/>
                </a:solidFill>
              </a:endParaRPr>
            </a:p>
          </p:txBody>
        </p:sp>
        <p:sp>
          <p:nvSpPr>
            <p:cNvPr id="179" name="テキスト ボックス 178"/>
            <p:cNvSpPr txBox="1"/>
            <p:nvPr/>
          </p:nvSpPr>
          <p:spPr>
            <a:xfrm>
              <a:off x="515090" y="6015437"/>
              <a:ext cx="2061108" cy="271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 smtClean="0"/>
                <a:t>Operating Mode</a:t>
              </a:r>
              <a:endParaRPr kumimoji="1" lang="ja-JP" altLang="en-US" sz="1400" dirty="0"/>
            </a:p>
          </p:txBody>
        </p:sp>
        <p:sp>
          <p:nvSpPr>
            <p:cNvPr id="180" name="正方形/長方形 179"/>
            <p:cNvSpPr/>
            <p:nvPr/>
          </p:nvSpPr>
          <p:spPr>
            <a:xfrm>
              <a:off x="1464284" y="5380062"/>
              <a:ext cx="623757" cy="631617"/>
            </a:xfrm>
            <a:prstGeom prst="rect">
              <a:avLst/>
            </a:prstGeom>
            <a:solidFill>
              <a:schemeClr val="accent2">
                <a:alpha val="4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r>
                <a:rPr kumimoji="1" lang="en-US" altLang="ja-JP" sz="1100" dirty="0" smtClean="0">
                  <a:solidFill>
                    <a:schemeClr val="accent2"/>
                  </a:solidFill>
                </a:rPr>
                <a:t>Max</a:t>
              </a:r>
            </a:p>
            <a:p>
              <a:pPr algn="ctr"/>
              <a:r>
                <a:rPr lang="en-US" altLang="ja-JP" sz="1100" dirty="0" smtClean="0">
                  <a:solidFill>
                    <a:schemeClr val="accent2"/>
                  </a:solidFill>
                </a:rPr>
                <a:t>Power</a:t>
              </a:r>
            </a:p>
            <a:p>
              <a:pPr algn="ctr"/>
              <a:r>
                <a:rPr kumimoji="1" lang="en-US" altLang="ja-JP" sz="1100" dirty="0" smtClean="0">
                  <a:solidFill>
                    <a:schemeClr val="accent2"/>
                  </a:solidFill>
                </a:rPr>
                <a:t>Mode</a:t>
              </a:r>
              <a:endParaRPr kumimoji="1" lang="ja-JP" altLang="en-US" sz="1100" dirty="0">
                <a:solidFill>
                  <a:schemeClr val="accent2"/>
                </a:solidFill>
              </a:endParaRPr>
            </a:p>
          </p:txBody>
        </p:sp>
        <p:sp>
          <p:nvSpPr>
            <p:cNvPr id="181" name="正方形/長方形 180"/>
            <p:cNvSpPr/>
            <p:nvPr/>
          </p:nvSpPr>
          <p:spPr>
            <a:xfrm>
              <a:off x="976127" y="5546608"/>
              <a:ext cx="488157" cy="4650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kumimoji="1" lang="en-US" altLang="ja-JP" sz="1100" dirty="0" smtClean="0">
                  <a:solidFill>
                    <a:schemeClr val="accent1"/>
                  </a:solidFill>
                </a:rPr>
                <a:t>Mode1</a:t>
              </a:r>
              <a:endParaRPr kumimoji="1" lang="ja-JP" altLang="en-US" sz="1100" dirty="0">
                <a:solidFill>
                  <a:schemeClr val="accent1"/>
                </a:solidFill>
              </a:endParaRPr>
            </a:p>
          </p:txBody>
        </p:sp>
        <p:sp>
          <p:nvSpPr>
            <p:cNvPr id="182" name="テキスト ボックス 181"/>
            <p:cNvSpPr txBox="1"/>
            <p:nvPr/>
          </p:nvSpPr>
          <p:spPr>
            <a:xfrm rot="16200000">
              <a:off x="-263223" y="5327655"/>
              <a:ext cx="952991" cy="2796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 smtClean="0"/>
                <a:t>Power</a:t>
              </a:r>
              <a:endParaRPr kumimoji="1" lang="ja-JP" altLang="en-US" sz="1400" dirty="0"/>
            </a:p>
          </p:txBody>
        </p:sp>
        <p:sp>
          <p:nvSpPr>
            <p:cNvPr id="183" name="正方形/長方形 182"/>
            <p:cNvSpPr/>
            <p:nvPr/>
          </p:nvSpPr>
          <p:spPr>
            <a:xfrm>
              <a:off x="353085" y="5205396"/>
              <a:ext cx="623042" cy="174666"/>
            </a:xfrm>
            <a:prstGeom prst="rect">
              <a:avLst/>
            </a:prstGeom>
            <a:noFill/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正方形/長方形 183"/>
            <p:cNvSpPr/>
            <p:nvPr/>
          </p:nvSpPr>
          <p:spPr>
            <a:xfrm>
              <a:off x="1464284" y="5205396"/>
              <a:ext cx="623042" cy="174666"/>
            </a:xfrm>
            <a:prstGeom prst="rect">
              <a:avLst/>
            </a:prstGeom>
            <a:noFill/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右矢印 184"/>
            <p:cNvSpPr/>
            <p:nvPr/>
          </p:nvSpPr>
          <p:spPr>
            <a:xfrm rot="5400000">
              <a:off x="593142" y="5140857"/>
              <a:ext cx="151235" cy="303743"/>
            </a:xfrm>
            <a:prstGeom prst="rightArrow">
              <a:avLst>
                <a:gd name="adj1" fmla="val 50781"/>
                <a:gd name="adj2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kumimoji="1" lang="ja-JP" altLang="en-US" sz="1200" b="1" dirty="0"/>
            </a:p>
          </p:txBody>
        </p:sp>
        <p:sp>
          <p:nvSpPr>
            <p:cNvPr id="186" name="右矢印 185"/>
            <p:cNvSpPr/>
            <p:nvPr/>
          </p:nvSpPr>
          <p:spPr>
            <a:xfrm rot="5400000">
              <a:off x="1695926" y="5140857"/>
              <a:ext cx="151235" cy="303743"/>
            </a:xfrm>
            <a:prstGeom prst="rightArrow">
              <a:avLst>
                <a:gd name="adj1" fmla="val 50781"/>
                <a:gd name="adj2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kumimoji="1" lang="ja-JP" altLang="en-US" sz="1200" b="1" dirty="0"/>
            </a:p>
          </p:txBody>
        </p:sp>
      </p:grpSp>
      <p:grpSp>
        <p:nvGrpSpPr>
          <p:cNvPr id="189" name="グループ化 188"/>
          <p:cNvGrpSpPr/>
          <p:nvPr/>
        </p:nvGrpSpPr>
        <p:grpSpPr>
          <a:xfrm>
            <a:off x="3149556" y="2069326"/>
            <a:ext cx="2826604" cy="1688787"/>
            <a:chOff x="5777844" y="4353703"/>
            <a:chExt cx="2826604" cy="1488119"/>
          </a:xfrm>
        </p:grpSpPr>
        <p:sp>
          <p:nvSpPr>
            <p:cNvPr id="190" name="正方形/長方形 189"/>
            <p:cNvSpPr/>
            <p:nvPr/>
          </p:nvSpPr>
          <p:spPr>
            <a:xfrm>
              <a:off x="5777844" y="4353703"/>
              <a:ext cx="2826604" cy="14786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91" name="直線矢印コネクタ 190"/>
            <p:cNvCxnSpPr/>
            <p:nvPr/>
          </p:nvCxnSpPr>
          <p:spPr>
            <a:xfrm>
              <a:off x="5802540" y="5566858"/>
              <a:ext cx="2766223" cy="0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直線矢印コネクタ 191"/>
            <p:cNvCxnSpPr/>
            <p:nvPr/>
          </p:nvCxnSpPr>
          <p:spPr>
            <a:xfrm flipV="1">
              <a:off x="6073738" y="4375621"/>
              <a:ext cx="0" cy="1309677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3" name="テキスト ボックス 192"/>
            <p:cNvSpPr txBox="1"/>
            <p:nvPr/>
          </p:nvSpPr>
          <p:spPr>
            <a:xfrm rot="16200000">
              <a:off x="5455237" y="4878860"/>
              <a:ext cx="95299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 smtClean="0"/>
                <a:t>Voltage</a:t>
              </a:r>
              <a:endParaRPr kumimoji="1" lang="ja-JP" altLang="en-US" sz="1400" dirty="0"/>
            </a:p>
          </p:txBody>
        </p:sp>
        <p:sp>
          <p:nvSpPr>
            <p:cNvPr id="194" name="テキスト ボックス 193"/>
            <p:cNvSpPr txBox="1"/>
            <p:nvPr/>
          </p:nvSpPr>
          <p:spPr>
            <a:xfrm>
              <a:off x="6181497" y="5570616"/>
              <a:ext cx="2061108" cy="271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 smtClean="0"/>
                <a:t>Operating Mode</a:t>
              </a:r>
              <a:endParaRPr kumimoji="1" lang="ja-JP" altLang="en-US" sz="1400" dirty="0"/>
            </a:p>
          </p:txBody>
        </p:sp>
        <p:cxnSp>
          <p:nvCxnSpPr>
            <p:cNvPr id="195" name="直線コネクタ 194"/>
            <p:cNvCxnSpPr/>
            <p:nvPr/>
          </p:nvCxnSpPr>
          <p:spPr>
            <a:xfrm>
              <a:off x="6683864" y="4760575"/>
              <a:ext cx="501787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直線コネクタ 195"/>
            <p:cNvCxnSpPr/>
            <p:nvPr/>
          </p:nvCxnSpPr>
          <p:spPr>
            <a:xfrm flipH="1">
              <a:off x="6683863" y="4760575"/>
              <a:ext cx="1" cy="810041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直線コネクタ 196"/>
            <p:cNvCxnSpPr/>
            <p:nvPr/>
          </p:nvCxnSpPr>
          <p:spPr>
            <a:xfrm flipH="1">
              <a:off x="7188869" y="4743284"/>
              <a:ext cx="1" cy="810041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直線コネクタ 197"/>
            <p:cNvCxnSpPr/>
            <p:nvPr/>
          </p:nvCxnSpPr>
          <p:spPr>
            <a:xfrm flipH="1">
              <a:off x="7836940" y="4748753"/>
              <a:ext cx="1" cy="810041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直線コネクタ 198"/>
            <p:cNvCxnSpPr/>
            <p:nvPr/>
          </p:nvCxnSpPr>
          <p:spPr>
            <a:xfrm flipH="1">
              <a:off x="8322809" y="4760575"/>
              <a:ext cx="1" cy="810041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0" name="正方形/長方形 199"/>
            <p:cNvSpPr/>
            <p:nvPr/>
          </p:nvSpPr>
          <p:spPr>
            <a:xfrm>
              <a:off x="6085942" y="4999938"/>
              <a:ext cx="597922" cy="5288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100" dirty="0">
                  <a:solidFill>
                    <a:srgbClr val="FF0000"/>
                  </a:solidFill>
                </a:rPr>
                <a:t>Max</a:t>
              </a:r>
            </a:p>
            <a:p>
              <a:pPr algn="ctr"/>
              <a:r>
                <a:rPr lang="en-US" altLang="ja-JP" sz="1100" dirty="0">
                  <a:solidFill>
                    <a:srgbClr val="FF0000"/>
                  </a:solidFill>
                </a:rPr>
                <a:t>Power</a:t>
              </a:r>
            </a:p>
            <a:p>
              <a:pPr algn="ctr"/>
              <a:r>
                <a:rPr lang="en-US" altLang="ja-JP" sz="1100" dirty="0">
                  <a:solidFill>
                    <a:srgbClr val="FF0000"/>
                  </a:solidFill>
                </a:rPr>
                <a:t>Mode</a:t>
              </a:r>
              <a:endParaRPr lang="ja-JP" altLang="en-US" sz="1100" dirty="0">
                <a:solidFill>
                  <a:srgbClr val="FF0000"/>
                </a:solidFill>
              </a:endParaRPr>
            </a:p>
          </p:txBody>
        </p:sp>
        <p:sp>
          <p:nvSpPr>
            <p:cNvPr id="201" name="正方形/長方形 200"/>
            <p:cNvSpPr/>
            <p:nvPr/>
          </p:nvSpPr>
          <p:spPr>
            <a:xfrm>
              <a:off x="7207511" y="5005876"/>
              <a:ext cx="597922" cy="5288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100" dirty="0">
                  <a:solidFill>
                    <a:srgbClr val="FF0000"/>
                  </a:solidFill>
                </a:rPr>
                <a:t>Max</a:t>
              </a:r>
            </a:p>
            <a:p>
              <a:pPr algn="ctr"/>
              <a:r>
                <a:rPr lang="en-US" altLang="ja-JP" sz="1100" dirty="0">
                  <a:solidFill>
                    <a:srgbClr val="FF0000"/>
                  </a:solidFill>
                </a:rPr>
                <a:t>Power</a:t>
              </a:r>
            </a:p>
            <a:p>
              <a:pPr algn="ctr"/>
              <a:r>
                <a:rPr lang="en-US" altLang="ja-JP" sz="1100" dirty="0">
                  <a:solidFill>
                    <a:srgbClr val="FF0000"/>
                  </a:solidFill>
                </a:rPr>
                <a:t>Mode</a:t>
              </a:r>
              <a:endParaRPr lang="ja-JP" altLang="en-US" sz="1100" dirty="0">
                <a:solidFill>
                  <a:srgbClr val="FF0000"/>
                </a:solidFill>
              </a:endParaRPr>
            </a:p>
          </p:txBody>
        </p:sp>
        <p:sp>
          <p:nvSpPr>
            <p:cNvPr id="202" name="正方形/長方形 201"/>
            <p:cNvSpPr/>
            <p:nvPr/>
          </p:nvSpPr>
          <p:spPr>
            <a:xfrm>
              <a:off x="6643317" y="5064384"/>
              <a:ext cx="597922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100" dirty="0" smtClean="0">
                  <a:solidFill>
                    <a:schemeClr val="accent1"/>
                  </a:solidFill>
                </a:rPr>
                <a:t>Mode1</a:t>
              </a:r>
              <a:endParaRPr lang="ja-JP" altLang="en-US" sz="1100" dirty="0">
                <a:solidFill>
                  <a:schemeClr val="accent1"/>
                </a:solidFill>
              </a:endParaRPr>
            </a:p>
          </p:txBody>
        </p:sp>
        <p:sp>
          <p:nvSpPr>
            <p:cNvPr id="203" name="正方形/長方形 202"/>
            <p:cNvSpPr/>
            <p:nvPr/>
          </p:nvSpPr>
          <p:spPr>
            <a:xfrm>
              <a:off x="7797227" y="5061643"/>
              <a:ext cx="597922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100" dirty="0" smtClean="0">
                  <a:solidFill>
                    <a:schemeClr val="accent1"/>
                  </a:solidFill>
                </a:rPr>
                <a:t>Mode2</a:t>
              </a:r>
              <a:endParaRPr lang="ja-JP" altLang="en-US" sz="1100" dirty="0">
                <a:solidFill>
                  <a:schemeClr val="accent1"/>
                </a:solidFill>
              </a:endParaRPr>
            </a:p>
          </p:txBody>
        </p:sp>
        <p:cxnSp>
          <p:nvCxnSpPr>
            <p:cNvPr id="204" name="直線コネクタ 203"/>
            <p:cNvCxnSpPr/>
            <p:nvPr/>
          </p:nvCxnSpPr>
          <p:spPr>
            <a:xfrm>
              <a:off x="7831334" y="4760575"/>
              <a:ext cx="501787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直線コネクタ 204"/>
            <p:cNvCxnSpPr/>
            <p:nvPr/>
          </p:nvCxnSpPr>
          <p:spPr>
            <a:xfrm>
              <a:off x="6082691" y="5018784"/>
              <a:ext cx="594669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直線コネクタ 205"/>
            <p:cNvCxnSpPr/>
            <p:nvPr/>
          </p:nvCxnSpPr>
          <p:spPr>
            <a:xfrm>
              <a:off x="7185651" y="5029628"/>
              <a:ext cx="650665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直線コネクタ 206"/>
            <p:cNvCxnSpPr/>
            <p:nvPr/>
          </p:nvCxnSpPr>
          <p:spPr>
            <a:xfrm>
              <a:off x="6073738" y="4760575"/>
              <a:ext cx="610126" cy="0"/>
            </a:xfrm>
            <a:prstGeom prst="line">
              <a:avLst/>
            </a:prstGeom>
            <a:ln w="3810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直線コネクタ 207"/>
            <p:cNvCxnSpPr/>
            <p:nvPr/>
          </p:nvCxnSpPr>
          <p:spPr>
            <a:xfrm>
              <a:off x="7188870" y="4760575"/>
              <a:ext cx="642400" cy="0"/>
            </a:xfrm>
            <a:prstGeom prst="line">
              <a:avLst/>
            </a:prstGeom>
            <a:ln w="3810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9" name="右矢印 208"/>
            <p:cNvSpPr/>
            <p:nvPr/>
          </p:nvSpPr>
          <p:spPr>
            <a:xfrm rot="5400000">
              <a:off x="6180465" y="4710994"/>
              <a:ext cx="151235" cy="250398"/>
            </a:xfrm>
            <a:prstGeom prst="rightArrow">
              <a:avLst>
                <a:gd name="adj1" fmla="val 60711"/>
                <a:gd name="adj2" fmla="val 50000"/>
              </a:avLst>
            </a:prstGeom>
            <a:noFill/>
            <a:ln>
              <a:solidFill>
                <a:schemeClr val="accent2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kumimoji="1" lang="ja-JP" altLang="en-US" sz="1200" b="1" dirty="0"/>
            </a:p>
          </p:txBody>
        </p:sp>
        <p:sp>
          <p:nvSpPr>
            <p:cNvPr id="212" name="右矢印 211"/>
            <p:cNvSpPr/>
            <p:nvPr/>
          </p:nvSpPr>
          <p:spPr>
            <a:xfrm rot="5400000">
              <a:off x="7287697" y="4716933"/>
              <a:ext cx="151235" cy="250398"/>
            </a:xfrm>
            <a:prstGeom prst="rightArrow">
              <a:avLst>
                <a:gd name="adj1" fmla="val 60711"/>
                <a:gd name="adj2" fmla="val 50000"/>
              </a:avLst>
            </a:prstGeom>
            <a:noFill/>
            <a:ln>
              <a:solidFill>
                <a:schemeClr val="accent2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kumimoji="1" lang="ja-JP" altLang="en-US" sz="1200" b="1" dirty="0"/>
            </a:p>
          </p:txBody>
        </p:sp>
        <p:sp>
          <p:nvSpPr>
            <p:cNvPr id="211" name="右矢印 210"/>
            <p:cNvSpPr/>
            <p:nvPr/>
          </p:nvSpPr>
          <p:spPr>
            <a:xfrm rot="5400000">
              <a:off x="6426648" y="4728385"/>
              <a:ext cx="239362" cy="303743"/>
            </a:xfrm>
            <a:prstGeom prst="rightArrow">
              <a:avLst>
                <a:gd name="adj1" fmla="val 60711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kumimoji="1" lang="ja-JP" altLang="en-US" sz="1200" b="1" dirty="0"/>
            </a:p>
          </p:txBody>
        </p:sp>
        <p:sp>
          <p:nvSpPr>
            <p:cNvPr id="213" name="右矢印 212"/>
            <p:cNvSpPr/>
            <p:nvPr/>
          </p:nvSpPr>
          <p:spPr>
            <a:xfrm rot="5400000">
              <a:off x="7533880" y="4734324"/>
              <a:ext cx="239362" cy="303743"/>
            </a:xfrm>
            <a:prstGeom prst="rightArrow">
              <a:avLst>
                <a:gd name="adj1" fmla="val 60711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kumimoji="1" lang="ja-JP" altLang="en-US" sz="1200" b="1" dirty="0"/>
            </a:p>
          </p:txBody>
        </p:sp>
      </p:grpSp>
      <p:grpSp>
        <p:nvGrpSpPr>
          <p:cNvPr id="216" name="グループ化 215"/>
          <p:cNvGrpSpPr/>
          <p:nvPr/>
        </p:nvGrpSpPr>
        <p:grpSpPr>
          <a:xfrm>
            <a:off x="5917422" y="1922836"/>
            <a:ext cx="3119074" cy="1945058"/>
            <a:chOff x="6104235" y="3334062"/>
            <a:chExt cx="3119074" cy="2039281"/>
          </a:xfrm>
        </p:grpSpPr>
        <p:sp>
          <p:nvSpPr>
            <p:cNvPr id="187" name="正方形/長方形 186"/>
            <p:cNvSpPr/>
            <p:nvPr/>
          </p:nvSpPr>
          <p:spPr>
            <a:xfrm>
              <a:off x="6104235" y="3334062"/>
              <a:ext cx="3117149" cy="20162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6" name="直線矢印コネクタ 35"/>
            <p:cNvCxnSpPr/>
            <p:nvPr/>
          </p:nvCxnSpPr>
          <p:spPr>
            <a:xfrm>
              <a:off x="6192753" y="4950279"/>
              <a:ext cx="2646180" cy="0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テキスト ボックス 36"/>
            <p:cNvSpPr txBox="1"/>
            <p:nvPr/>
          </p:nvSpPr>
          <p:spPr>
            <a:xfrm>
              <a:off x="6553596" y="4946191"/>
              <a:ext cx="691611" cy="2821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 smtClean="0"/>
                <a:t>Slack</a:t>
              </a:r>
              <a:endParaRPr kumimoji="1" lang="ja-JP" altLang="en-US" sz="1400" dirty="0"/>
            </a:p>
          </p:txBody>
        </p:sp>
        <p:sp>
          <p:nvSpPr>
            <p:cNvPr id="38" name="テキスト ボックス 37"/>
            <p:cNvSpPr txBox="1"/>
            <p:nvPr/>
          </p:nvSpPr>
          <p:spPr>
            <a:xfrm rot="16200000">
              <a:off x="5627085" y="4100961"/>
              <a:ext cx="130399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 smtClean="0"/>
                <a:t># of Paths</a:t>
              </a:r>
              <a:endParaRPr kumimoji="1" lang="ja-JP" altLang="en-US" sz="1400" dirty="0"/>
            </a:p>
          </p:txBody>
        </p:sp>
        <p:sp>
          <p:nvSpPr>
            <p:cNvPr id="39" name="正方形/長方形 38"/>
            <p:cNvSpPr/>
            <p:nvPr/>
          </p:nvSpPr>
          <p:spPr>
            <a:xfrm>
              <a:off x="6613735" y="4788348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40" name="正方形/長方形 39"/>
            <p:cNvSpPr/>
            <p:nvPr/>
          </p:nvSpPr>
          <p:spPr>
            <a:xfrm>
              <a:off x="6613735" y="4632880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41" name="正方形/長方形 40"/>
            <p:cNvSpPr/>
            <p:nvPr/>
          </p:nvSpPr>
          <p:spPr>
            <a:xfrm>
              <a:off x="6613736" y="4477408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42" name="正方形/長方形 41"/>
            <p:cNvSpPr/>
            <p:nvPr/>
          </p:nvSpPr>
          <p:spPr>
            <a:xfrm>
              <a:off x="6794158" y="4788351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43" name="正方形/長方形 42"/>
            <p:cNvSpPr/>
            <p:nvPr/>
          </p:nvSpPr>
          <p:spPr>
            <a:xfrm>
              <a:off x="6794157" y="4632880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44" name="正方形/長方形 43"/>
            <p:cNvSpPr/>
            <p:nvPr/>
          </p:nvSpPr>
          <p:spPr>
            <a:xfrm>
              <a:off x="6794158" y="4477407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45" name="正方形/長方形 44"/>
            <p:cNvSpPr/>
            <p:nvPr/>
          </p:nvSpPr>
          <p:spPr>
            <a:xfrm>
              <a:off x="6794158" y="4321936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46" name="正方形/長方形 45"/>
            <p:cNvSpPr/>
            <p:nvPr/>
          </p:nvSpPr>
          <p:spPr>
            <a:xfrm>
              <a:off x="6974579" y="4788350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47" name="正方形/長方形 46"/>
            <p:cNvSpPr/>
            <p:nvPr/>
          </p:nvSpPr>
          <p:spPr>
            <a:xfrm>
              <a:off x="6974578" y="4166465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48" name="正方形/長方形 47"/>
            <p:cNvSpPr/>
            <p:nvPr/>
          </p:nvSpPr>
          <p:spPr>
            <a:xfrm>
              <a:off x="6974578" y="4632879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49" name="正方形/長方形 48"/>
            <p:cNvSpPr/>
            <p:nvPr/>
          </p:nvSpPr>
          <p:spPr>
            <a:xfrm>
              <a:off x="6974579" y="4477407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50" name="正方形/長方形 49"/>
            <p:cNvSpPr/>
            <p:nvPr/>
          </p:nvSpPr>
          <p:spPr>
            <a:xfrm>
              <a:off x="6974579" y="4321935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51" name="正方形/長方形 50"/>
            <p:cNvSpPr/>
            <p:nvPr/>
          </p:nvSpPr>
          <p:spPr>
            <a:xfrm>
              <a:off x="7154996" y="4166460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52" name="正方形/長方形 51"/>
            <p:cNvSpPr/>
            <p:nvPr/>
          </p:nvSpPr>
          <p:spPr>
            <a:xfrm>
              <a:off x="7154997" y="4477402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53" name="正方形/長方形 52"/>
            <p:cNvSpPr/>
            <p:nvPr/>
          </p:nvSpPr>
          <p:spPr>
            <a:xfrm>
              <a:off x="7154997" y="4321931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54" name="正方形/長方形 53"/>
            <p:cNvSpPr/>
            <p:nvPr/>
          </p:nvSpPr>
          <p:spPr>
            <a:xfrm>
              <a:off x="7154997" y="4010989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55" name="正方形/長方形 54"/>
            <p:cNvSpPr/>
            <p:nvPr/>
          </p:nvSpPr>
          <p:spPr>
            <a:xfrm>
              <a:off x="7335416" y="4166459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56" name="正方形/長方形 55"/>
            <p:cNvSpPr/>
            <p:nvPr/>
          </p:nvSpPr>
          <p:spPr>
            <a:xfrm>
              <a:off x="7335417" y="4321930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57" name="正方形/長方形 56"/>
            <p:cNvSpPr/>
            <p:nvPr/>
          </p:nvSpPr>
          <p:spPr>
            <a:xfrm>
              <a:off x="7335417" y="4010988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58" name="正方形/長方形 57"/>
            <p:cNvSpPr/>
            <p:nvPr/>
          </p:nvSpPr>
          <p:spPr>
            <a:xfrm>
              <a:off x="7515843" y="3389517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59" name="正方形/長方形 58"/>
            <p:cNvSpPr/>
            <p:nvPr/>
          </p:nvSpPr>
          <p:spPr>
            <a:xfrm>
              <a:off x="7515843" y="3700460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60" name="正方形/長方形 59"/>
            <p:cNvSpPr/>
            <p:nvPr/>
          </p:nvSpPr>
          <p:spPr>
            <a:xfrm>
              <a:off x="7515843" y="3544989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61" name="正方形/長方形 60"/>
            <p:cNvSpPr/>
            <p:nvPr/>
          </p:nvSpPr>
          <p:spPr>
            <a:xfrm>
              <a:off x="7696265" y="4166465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62" name="正方形/長方形 61"/>
            <p:cNvSpPr/>
            <p:nvPr/>
          </p:nvSpPr>
          <p:spPr>
            <a:xfrm>
              <a:off x="7696265" y="4632879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63" name="正方形/長方形 62"/>
            <p:cNvSpPr/>
            <p:nvPr/>
          </p:nvSpPr>
          <p:spPr>
            <a:xfrm>
              <a:off x="7696266" y="4477407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64" name="正方形/長方形 63"/>
            <p:cNvSpPr/>
            <p:nvPr/>
          </p:nvSpPr>
          <p:spPr>
            <a:xfrm>
              <a:off x="7696266" y="4321935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65" name="正方形/長方形 64"/>
            <p:cNvSpPr/>
            <p:nvPr/>
          </p:nvSpPr>
          <p:spPr>
            <a:xfrm>
              <a:off x="7876687" y="4788350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66" name="正方形/長方形 65"/>
            <p:cNvSpPr/>
            <p:nvPr/>
          </p:nvSpPr>
          <p:spPr>
            <a:xfrm>
              <a:off x="7876686" y="4632879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67" name="正方形/長方形 66"/>
            <p:cNvSpPr/>
            <p:nvPr/>
          </p:nvSpPr>
          <p:spPr>
            <a:xfrm>
              <a:off x="7876687" y="4477407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68" name="正方形/長方形 67"/>
            <p:cNvSpPr/>
            <p:nvPr/>
          </p:nvSpPr>
          <p:spPr>
            <a:xfrm>
              <a:off x="7876687" y="4321935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69" name="正方形/長方形 68"/>
            <p:cNvSpPr/>
            <p:nvPr/>
          </p:nvSpPr>
          <p:spPr>
            <a:xfrm>
              <a:off x="8057108" y="4788349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70" name="正方形/長方形 69"/>
            <p:cNvSpPr/>
            <p:nvPr/>
          </p:nvSpPr>
          <p:spPr>
            <a:xfrm>
              <a:off x="8057107" y="4632877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71" name="正方形/長方形 70"/>
            <p:cNvSpPr/>
            <p:nvPr/>
          </p:nvSpPr>
          <p:spPr>
            <a:xfrm>
              <a:off x="8057108" y="4477406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72" name="正方形/長方形 71"/>
            <p:cNvSpPr/>
            <p:nvPr/>
          </p:nvSpPr>
          <p:spPr>
            <a:xfrm>
              <a:off x="8236908" y="4788762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8236907" y="4633291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74" name="正方形/長方形 73"/>
            <p:cNvSpPr/>
            <p:nvPr/>
          </p:nvSpPr>
          <p:spPr>
            <a:xfrm>
              <a:off x="8417950" y="4788348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76" name="正方形/長方形 75"/>
            <p:cNvSpPr/>
            <p:nvPr/>
          </p:nvSpPr>
          <p:spPr>
            <a:xfrm>
              <a:off x="6433316" y="4788758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77" name="上カーブ矢印 76"/>
            <p:cNvSpPr/>
            <p:nvPr/>
          </p:nvSpPr>
          <p:spPr>
            <a:xfrm>
              <a:off x="7335417" y="4950279"/>
              <a:ext cx="360849" cy="261720"/>
            </a:xfrm>
            <a:prstGeom prst="curvedUpArrow">
              <a:avLst>
                <a:gd name="adj1" fmla="val 31294"/>
                <a:gd name="adj2" fmla="val 57094"/>
                <a:gd name="adj3" fmla="val 39406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8" name="正方形/長方形 77"/>
            <p:cNvSpPr/>
            <p:nvPr/>
          </p:nvSpPr>
          <p:spPr>
            <a:xfrm>
              <a:off x="7515842" y="4011404"/>
              <a:ext cx="180421" cy="155471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79" name="正方形/長方形 78"/>
            <p:cNvSpPr/>
            <p:nvPr/>
          </p:nvSpPr>
          <p:spPr>
            <a:xfrm>
              <a:off x="7515841" y="3855932"/>
              <a:ext cx="180421" cy="155471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80" name="正方形/長方形 79"/>
            <p:cNvSpPr/>
            <p:nvPr/>
          </p:nvSpPr>
          <p:spPr>
            <a:xfrm>
              <a:off x="7515842" y="4322347"/>
              <a:ext cx="180421" cy="155471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81" name="正方形/長方形 80"/>
            <p:cNvSpPr/>
            <p:nvPr/>
          </p:nvSpPr>
          <p:spPr>
            <a:xfrm>
              <a:off x="7515843" y="4166876"/>
              <a:ext cx="180421" cy="155471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82" name="正方形/長方形 81"/>
            <p:cNvSpPr/>
            <p:nvPr/>
          </p:nvSpPr>
          <p:spPr>
            <a:xfrm>
              <a:off x="7515843" y="4788350"/>
              <a:ext cx="180421" cy="155471"/>
            </a:xfrm>
            <a:prstGeom prst="rect">
              <a:avLst/>
            </a:prstGeom>
            <a:solidFill>
              <a:schemeClr val="accent2">
                <a:alpha val="4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83" name="正方形/長方形 82"/>
            <p:cNvSpPr/>
            <p:nvPr/>
          </p:nvSpPr>
          <p:spPr>
            <a:xfrm>
              <a:off x="7515843" y="4632878"/>
              <a:ext cx="180421" cy="155471"/>
            </a:xfrm>
            <a:prstGeom prst="rect">
              <a:avLst/>
            </a:prstGeom>
            <a:solidFill>
              <a:schemeClr val="accent2">
                <a:alpha val="4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84" name="正方形/長方形 83"/>
            <p:cNvSpPr/>
            <p:nvPr/>
          </p:nvSpPr>
          <p:spPr>
            <a:xfrm>
              <a:off x="7696266" y="4788350"/>
              <a:ext cx="180421" cy="155471"/>
            </a:xfrm>
            <a:prstGeom prst="rect">
              <a:avLst/>
            </a:prstGeom>
            <a:solidFill>
              <a:schemeClr val="accent2">
                <a:alpha val="4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85" name="正方形/長方形 84"/>
            <p:cNvSpPr/>
            <p:nvPr/>
          </p:nvSpPr>
          <p:spPr>
            <a:xfrm>
              <a:off x="7515843" y="4477818"/>
              <a:ext cx="180421" cy="155471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cxnSp>
          <p:nvCxnSpPr>
            <p:cNvPr id="86" name="直線コネクタ 85"/>
            <p:cNvCxnSpPr/>
            <p:nvPr/>
          </p:nvCxnSpPr>
          <p:spPr>
            <a:xfrm>
              <a:off x="7335416" y="4635760"/>
              <a:ext cx="0" cy="321369"/>
            </a:xfrm>
            <a:prstGeom prst="line">
              <a:avLst/>
            </a:prstGeom>
            <a:ln w="2540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線コネクタ 86"/>
            <p:cNvCxnSpPr/>
            <p:nvPr/>
          </p:nvCxnSpPr>
          <p:spPr>
            <a:xfrm flipH="1">
              <a:off x="7155002" y="4788348"/>
              <a:ext cx="348222" cy="0"/>
            </a:xfrm>
            <a:prstGeom prst="line">
              <a:avLst/>
            </a:prstGeom>
            <a:ln w="2540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線コネクタ 87"/>
            <p:cNvCxnSpPr/>
            <p:nvPr/>
          </p:nvCxnSpPr>
          <p:spPr>
            <a:xfrm flipH="1">
              <a:off x="7335419" y="4635760"/>
              <a:ext cx="180401" cy="0"/>
            </a:xfrm>
            <a:prstGeom prst="line">
              <a:avLst/>
            </a:prstGeom>
            <a:ln w="2540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線矢印コネクタ 88"/>
            <p:cNvCxnSpPr>
              <a:stCxn id="78" idx="3"/>
            </p:cNvCxnSpPr>
            <p:nvPr/>
          </p:nvCxnSpPr>
          <p:spPr>
            <a:xfrm flipV="1">
              <a:off x="7696263" y="3821269"/>
              <a:ext cx="347127" cy="267871"/>
            </a:xfrm>
            <a:prstGeom prst="straightConnector1">
              <a:avLst/>
            </a:prstGeom>
            <a:ln w="31750">
              <a:solidFill>
                <a:schemeClr val="accent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テキスト ボックス 89"/>
            <p:cNvSpPr txBox="1"/>
            <p:nvPr/>
          </p:nvSpPr>
          <p:spPr>
            <a:xfrm>
              <a:off x="8059953" y="3389517"/>
              <a:ext cx="1163356" cy="677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 smtClean="0">
                  <a:solidFill>
                    <a:srgbClr val="FF0000"/>
                  </a:solidFill>
                </a:rPr>
                <a:t>CA </a:t>
              </a:r>
              <a:r>
                <a:rPr kumimoji="1" lang="en-US" altLang="ja-JP" sz="1200" dirty="0" smtClean="0">
                  <a:solidFill>
                    <a:srgbClr val="FF0000"/>
                  </a:solidFill>
                </a:rPr>
                <a:t>paths in Max Power Mode</a:t>
              </a:r>
            </a:p>
          </p:txBody>
        </p:sp>
        <p:sp>
          <p:nvSpPr>
            <p:cNvPr id="91" name="右矢印 90"/>
            <p:cNvSpPr/>
            <p:nvPr/>
          </p:nvSpPr>
          <p:spPr>
            <a:xfrm>
              <a:off x="6433317" y="3473680"/>
              <a:ext cx="1069907" cy="294920"/>
            </a:xfrm>
            <a:prstGeom prst="rightArrow">
              <a:avLst>
                <a:gd name="adj1" fmla="val 71164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en-US" altLang="ja-JP" sz="1400" b="1" dirty="0" smtClean="0"/>
                <a:t>Margin</a:t>
              </a:r>
              <a:endParaRPr kumimoji="1" lang="ja-JP" altLang="en-US" sz="1400" b="1" dirty="0"/>
            </a:p>
          </p:txBody>
        </p:sp>
        <p:sp>
          <p:nvSpPr>
            <p:cNvPr id="92" name="右矢印 91"/>
            <p:cNvSpPr/>
            <p:nvPr/>
          </p:nvSpPr>
          <p:spPr>
            <a:xfrm>
              <a:off x="6433315" y="3831136"/>
              <a:ext cx="721681" cy="294920"/>
            </a:xfrm>
            <a:prstGeom prst="rightArrow">
              <a:avLst>
                <a:gd name="adj1" fmla="val 58981"/>
                <a:gd name="adj2" fmla="val 50000"/>
              </a:avLst>
            </a:prstGeom>
            <a:noFill/>
            <a:ln>
              <a:solidFill>
                <a:schemeClr val="accent2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chemeClr val="accent2"/>
                  </a:solidFill>
                </a:rPr>
                <a:t>Margin</a:t>
              </a:r>
              <a:endParaRPr kumimoji="1" lang="ja-JP" altLang="en-US" sz="1200" dirty="0">
                <a:solidFill>
                  <a:schemeClr val="accent2"/>
                </a:solidFill>
              </a:endParaRPr>
            </a:p>
          </p:txBody>
        </p:sp>
        <p:cxnSp>
          <p:nvCxnSpPr>
            <p:cNvPr id="93" name="直線矢印コネクタ 92"/>
            <p:cNvCxnSpPr/>
            <p:nvPr/>
          </p:nvCxnSpPr>
          <p:spPr>
            <a:xfrm flipV="1">
              <a:off x="6433315" y="3365966"/>
              <a:ext cx="1" cy="1687962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テキスト ボックス 74"/>
            <p:cNvSpPr txBox="1"/>
            <p:nvPr/>
          </p:nvSpPr>
          <p:spPr>
            <a:xfrm>
              <a:off x="7670143" y="4911678"/>
              <a:ext cx="14738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 smtClean="0">
                  <a:solidFill>
                    <a:srgbClr val="FF0000"/>
                  </a:solidFill>
                </a:rPr>
                <a:t>Lower Vth </a:t>
              </a:r>
            </a:p>
            <a:p>
              <a:r>
                <a:rPr lang="en-US" altLang="ja-JP" sz="1200" dirty="0" smtClean="0">
                  <a:solidFill>
                    <a:srgbClr val="FF0000"/>
                  </a:solidFill>
                </a:rPr>
                <a:t>(Higher Drivability)</a:t>
              </a:r>
              <a:endParaRPr kumimoji="1" lang="en-US" altLang="ja-JP" sz="1200" dirty="0" smtClean="0">
                <a:solidFill>
                  <a:srgbClr val="FF0000"/>
                </a:solidFill>
              </a:endParaRPr>
            </a:p>
          </p:txBody>
        </p:sp>
      </p:grpSp>
      <p:grpSp>
        <p:nvGrpSpPr>
          <p:cNvPr id="217" name="グループ化 216"/>
          <p:cNvGrpSpPr/>
          <p:nvPr/>
        </p:nvGrpSpPr>
        <p:grpSpPr>
          <a:xfrm>
            <a:off x="108989" y="2002850"/>
            <a:ext cx="2881439" cy="1778624"/>
            <a:chOff x="0" y="4731991"/>
            <a:chExt cx="2881439" cy="1567281"/>
          </a:xfrm>
        </p:grpSpPr>
        <p:sp>
          <p:nvSpPr>
            <p:cNvPr id="218" name="正方形/長方形 217"/>
            <p:cNvSpPr/>
            <p:nvPr/>
          </p:nvSpPr>
          <p:spPr>
            <a:xfrm>
              <a:off x="0" y="4731991"/>
              <a:ext cx="2881439" cy="15672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19" name="直線矢印コネクタ 218"/>
            <p:cNvCxnSpPr/>
            <p:nvPr/>
          </p:nvCxnSpPr>
          <p:spPr>
            <a:xfrm>
              <a:off x="81173" y="6015437"/>
              <a:ext cx="2766223" cy="0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直線矢印コネクタ 219"/>
            <p:cNvCxnSpPr/>
            <p:nvPr/>
          </p:nvCxnSpPr>
          <p:spPr>
            <a:xfrm flipV="1">
              <a:off x="352371" y="4824200"/>
              <a:ext cx="0" cy="1309677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2" name="正方形/長方形 221"/>
            <p:cNvSpPr/>
            <p:nvPr/>
          </p:nvSpPr>
          <p:spPr>
            <a:xfrm>
              <a:off x="2088041" y="5653041"/>
              <a:ext cx="488157" cy="358638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kumimoji="1" lang="en-US" altLang="ja-JP" sz="1100" dirty="0" smtClean="0">
                  <a:solidFill>
                    <a:schemeClr val="accent1"/>
                  </a:solidFill>
                </a:rPr>
                <a:t>Mode2</a:t>
              </a:r>
              <a:endParaRPr kumimoji="1" lang="ja-JP" altLang="en-US" sz="1100" dirty="0">
                <a:solidFill>
                  <a:schemeClr val="accent1"/>
                </a:solidFill>
              </a:endParaRPr>
            </a:p>
          </p:txBody>
        </p:sp>
        <p:sp>
          <p:nvSpPr>
            <p:cNvPr id="223" name="テキスト ボックス 222"/>
            <p:cNvSpPr txBox="1"/>
            <p:nvPr/>
          </p:nvSpPr>
          <p:spPr>
            <a:xfrm>
              <a:off x="515090" y="6015437"/>
              <a:ext cx="2061108" cy="271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 smtClean="0"/>
                <a:t>Operating Mode</a:t>
              </a:r>
              <a:endParaRPr kumimoji="1" lang="ja-JP" altLang="en-US" sz="1400" dirty="0"/>
            </a:p>
          </p:txBody>
        </p:sp>
        <p:sp>
          <p:nvSpPr>
            <p:cNvPr id="225" name="正方形/長方形 224"/>
            <p:cNvSpPr/>
            <p:nvPr/>
          </p:nvSpPr>
          <p:spPr>
            <a:xfrm>
              <a:off x="976127" y="5546608"/>
              <a:ext cx="488157" cy="4650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kumimoji="1" lang="en-US" altLang="ja-JP" sz="1100" dirty="0" smtClean="0">
                  <a:solidFill>
                    <a:schemeClr val="accent1"/>
                  </a:solidFill>
                </a:rPr>
                <a:t>Mode1</a:t>
              </a:r>
              <a:endParaRPr kumimoji="1" lang="ja-JP" altLang="en-US" sz="1100" dirty="0">
                <a:solidFill>
                  <a:schemeClr val="accent1"/>
                </a:solidFill>
              </a:endParaRPr>
            </a:p>
          </p:txBody>
        </p:sp>
        <p:sp>
          <p:nvSpPr>
            <p:cNvPr id="226" name="テキスト ボックス 225"/>
            <p:cNvSpPr txBox="1"/>
            <p:nvPr/>
          </p:nvSpPr>
          <p:spPr>
            <a:xfrm rot="16200000">
              <a:off x="-263223" y="5327655"/>
              <a:ext cx="952991" cy="2796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 smtClean="0"/>
                <a:t>Power</a:t>
              </a:r>
              <a:endParaRPr kumimoji="1" lang="ja-JP" altLang="en-US" sz="1400" dirty="0"/>
            </a:p>
          </p:txBody>
        </p:sp>
        <p:sp>
          <p:nvSpPr>
            <p:cNvPr id="227" name="正方形/長方形 226"/>
            <p:cNvSpPr/>
            <p:nvPr/>
          </p:nvSpPr>
          <p:spPr>
            <a:xfrm>
              <a:off x="353085" y="5205396"/>
              <a:ext cx="623042" cy="273642"/>
            </a:xfrm>
            <a:prstGeom prst="rect">
              <a:avLst/>
            </a:prstGeom>
            <a:noFill/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正方形/長方形 227"/>
            <p:cNvSpPr/>
            <p:nvPr/>
          </p:nvSpPr>
          <p:spPr>
            <a:xfrm>
              <a:off x="1464284" y="5205396"/>
              <a:ext cx="623042" cy="273642"/>
            </a:xfrm>
            <a:prstGeom prst="rect">
              <a:avLst/>
            </a:prstGeom>
            <a:noFill/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右矢印 228"/>
            <p:cNvSpPr/>
            <p:nvPr/>
          </p:nvSpPr>
          <p:spPr>
            <a:xfrm rot="5400000">
              <a:off x="459467" y="5157136"/>
              <a:ext cx="151235" cy="271186"/>
            </a:xfrm>
            <a:prstGeom prst="rightArrow">
              <a:avLst>
                <a:gd name="adj1" fmla="val 50781"/>
                <a:gd name="adj2" fmla="val 50000"/>
              </a:avLst>
            </a:prstGeom>
            <a:noFill/>
            <a:ln>
              <a:solidFill>
                <a:schemeClr val="accent2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kumimoji="1" lang="ja-JP" altLang="en-US" sz="1200" b="1" dirty="0"/>
            </a:p>
          </p:txBody>
        </p:sp>
        <p:sp>
          <p:nvSpPr>
            <p:cNvPr id="231" name="右矢印 230"/>
            <p:cNvSpPr/>
            <p:nvPr/>
          </p:nvSpPr>
          <p:spPr>
            <a:xfrm rot="5400000">
              <a:off x="700333" y="5193380"/>
              <a:ext cx="244431" cy="303743"/>
            </a:xfrm>
            <a:prstGeom prst="rightArrow">
              <a:avLst>
                <a:gd name="adj1" fmla="val 50781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kumimoji="1" lang="ja-JP" altLang="en-US" sz="1200" b="1" dirty="0"/>
            </a:p>
          </p:txBody>
        </p:sp>
        <p:sp>
          <p:nvSpPr>
            <p:cNvPr id="232" name="右矢印 231"/>
            <p:cNvSpPr/>
            <p:nvPr/>
          </p:nvSpPr>
          <p:spPr>
            <a:xfrm rot="5400000">
              <a:off x="1560026" y="5147305"/>
              <a:ext cx="151235" cy="271186"/>
            </a:xfrm>
            <a:prstGeom prst="rightArrow">
              <a:avLst>
                <a:gd name="adj1" fmla="val 50781"/>
                <a:gd name="adj2" fmla="val 50000"/>
              </a:avLst>
            </a:prstGeom>
            <a:noFill/>
            <a:ln>
              <a:solidFill>
                <a:schemeClr val="accent2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kumimoji="1" lang="ja-JP" altLang="en-US" sz="1200" b="1" dirty="0"/>
            </a:p>
          </p:txBody>
        </p:sp>
        <p:sp>
          <p:nvSpPr>
            <p:cNvPr id="233" name="右矢印 232"/>
            <p:cNvSpPr/>
            <p:nvPr/>
          </p:nvSpPr>
          <p:spPr>
            <a:xfrm rot="5400000">
              <a:off x="1800892" y="5183549"/>
              <a:ext cx="244431" cy="303743"/>
            </a:xfrm>
            <a:prstGeom prst="rightArrow">
              <a:avLst>
                <a:gd name="adj1" fmla="val 50781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kumimoji="1" lang="ja-JP" altLang="en-US" sz="1200" b="1" dirty="0"/>
            </a:p>
          </p:txBody>
        </p:sp>
        <p:sp>
          <p:nvSpPr>
            <p:cNvPr id="221" name="正方形/長方形 220"/>
            <p:cNvSpPr/>
            <p:nvPr/>
          </p:nvSpPr>
          <p:spPr>
            <a:xfrm>
              <a:off x="352371" y="5479038"/>
              <a:ext cx="623757" cy="532641"/>
            </a:xfrm>
            <a:prstGeom prst="rect">
              <a:avLst/>
            </a:prstGeom>
            <a:solidFill>
              <a:srgbClr val="FF0000">
                <a:alpha val="40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r>
                <a:rPr kumimoji="1" lang="en-US" altLang="ja-JP" sz="1100" dirty="0" smtClean="0">
                  <a:solidFill>
                    <a:schemeClr val="accent2"/>
                  </a:solidFill>
                </a:rPr>
                <a:t>Max</a:t>
              </a:r>
            </a:p>
            <a:p>
              <a:pPr algn="ctr"/>
              <a:r>
                <a:rPr lang="en-US" altLang="ja-JP" sz="1100" dirty="0" smtClean="0">
                  <a:solidFill>
                    <a:schemeClr val="accent2"/>
                  </a:solidFill>
                </a:rPr>
                <a:t>Power</a:t>
              </a:r>
            </a:p>
            <a:p>
              <a:pPr algn="ctr"/>
              <a:r>
                <a:rPr kumimoji="1" lang="en-US" altLang="ja-JP" sz="1100" dirty="0" smtClean="0">
                  <a:solidFill>
                    <a:schemeClr val="accent2"/>
                  </a:solidFill>
                </a:rPr>
                <a:t>Mode</a:t>
              </a:r>
              <a:endParaRPr kumimoji="1" lang="ja-JP" altLang="en-US" sz="1100" dirty="0">
                <a:solidFill>
                  <a:schemeClr val="accent2"/>
                </a:solidFill>
              </a:endParaRPr>
            </a:p>
          </p:txBody>
        </p:sp>
        <p:sp>
          <p:nvSpPr>
            <p:cNvPr id="224" name="正方形/長方形 223"/>
            <p:cNvSpPr/>
            <p:nvPr/>
          </p:nvSpPr>
          <p:spPr>
            <a:xfrm>
              <a:off x="1464284" y="5479038"/>
              <a:ext cx="623757" cy="532641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r>
                <a:rPr kumimoji="1" lang="en-US" altLang="ja-JP" sz="1100" dirty="0" smtClean="0">
                  <a:solidFill>
                    <a:schemeClr val="accent2"/>
                  </a:solidFill>
                </a:rPr>
                <a:t>Max</a:t>
              </a:r>
            </a:p>
            <a:p>
              <a:pPr algn="ctr"/>
              <a:r>
                <a:rPr lang="en-US" altLang="ja-JP" sz="1100" dirty="0" smtClean="0">
                  <a:solidFill>
                    <a:schemeClr val="accent2"/>
                  </a:solidFill>
                </a:rPr>
                <a:t>Power</a:t>
              </a:r>
            </a:p>
            <a:p>
              <a:pPr algn="ctr"/>
              <a:r>
                <a:rPr kumimoji="1" lang="en-US" altLang="ja-JP" sz="1100" dirty="0" smtClean="0">
                  <a:solidFill>
                    <a:schemeClr val="accent2"/>
                  </a:solidFill>
                </a:rPr>
                <a:t>Mode</a:t>
              </a:r>
              <a:endParaRPr kumimoji="1" lang="ja-JP" altLang="en-US" sz="1100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6" name="テキスト ボックス 5"/>
          <p:cNvSpPr txBox="1"/>
          <p:nvPr/>
        </p:nvSpPr>
        <p:spPr>
          <a:xfrm>
            <a:off x="6052654" y="4016161"/>
            <a:ext cx="27353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/>
              <a:t>Increase slack for only </a:t>
            </a:r>
            <a:r>
              <a:rPr lang="en-US" altLang="ja-JP" sz="2000" b="1" i="1" dirty="0" smtClean="0">
                <a:solidFill>
                  <a:srgbClr val="FF0000"/>
                </a:solidFill>
              </a:rPr>
              <a:t>Critical-Active </a:t>
            </a:r>
            <a:r>
              <a:rPr lang="en-US" altLang="ja-JP" sz="2000" b="1" i="1" dirty="0" smtClean="0">
                <a:solidFill>
                  <a:srgbClr val="FF0000"/>
                </a:solidFill>
              </a:rPr>
              <a:t>paths</a:t>
            </a:r>
            <a:endParaRPr kumimoji="1" lang="ja-JP" altLang="en-US" sz="2000" b="1" i="1" dirty="0">
              <a:solidFill>
                <a:srgbClr val="FF0000"/>
              </a:solidFill>
            </a:endParaRPr>
          </a:p>
        </p:txBody>
      </p:sp>
      <p:sp>
        <p:nvSpPr>
          <p:cNvPr id="294" name="右矢印 293"/>
          <p:cNvSpPr/>
          <p:nvPr/>
        </p:nvSpPr>
        <p:spPr>
          <a:xfrm rot="10800000">
            <a:off x="5230988" y="4162313"/>
            <a:ext cx="450454" cy="360040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1878739" y="1001507"/>
            <a:ext cx="5507747" cy="634140"/>
            <a:chOff x="1878739" y="1073514"/>
            <a:chExt cx="5507747" cy="634140"/>
          </a:xfrm>
        </p:grpSpPr>
        <p:sp>
          <p:nvSpPr>
            <p:cNvPr id="295" name="テキスト ボックス 294"/>
            <p:cNvSpPr txBox="1"/>
            <p:nvPr/>
          </p:nvSpPr>
          <p:spPr>
            <a:xfrm>
              <a:off x="1878739" y="1245989"/>
              <a:ext cx="550774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b="1" i="1" dirty="0" smtClean="0">
                  <a:solidFill>
                    <a:srgbClr val="FF0000"/>
                  </a:solidFill>
                </a:rPr>
                <a:t>Mode-wise </a:t>
              </a:r>
              <a:r>
                <a:rPr kumimoji="1" lang="en-US" altLang="ja-JP" sz="2400" b="1" i="1" u="sng" dirty="0" smtClean="0">
                  <a:solidFill>
                    <a:srgbClr val="FF0000"/>
                  </a:solidFill>
                </a:rPr>
                <a:t>ASA</a:t>
              </a:r>
              <a:endParaRPr kumimoji="1" lang="ja-JP" altLang="en-US" sz="2400" b="1" i="1" u="sng" dirty="0">
                <a:solidFill>
                  <a:srgbClr val="FF0000"/>
                </a:solidFill>
              </a:endParaRPr>
            </a:p>
          </p:txBody>
        </p:sp>
        <p:sp>
          <p:nvSpPr>
            <p:cNvPr id="10" name="下矢印 9"/>
            <p:cNvSpPr/>
            <p:nvPr/>
          </p:nvSpPr>
          <p:spPr>
            <a:xfrm>
              <a:off x="4306468" y="1073514"/>
              <a:ext cx="428557" cy="196861"/>
            </a:xfrm>
            <a:prstGeom prst="downArrow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" name="テキスト ボックス 3"/>
          <p:cNvSpPr txBox="1"/>
          <p:nvPr/>
        </p:nvSpPr>
        <p:spPr>
          <a:xfrm>
            <a:off x="6436626" y="1637175"/>
            <a:ext cx="806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i="1" u="sng" dirty="0" smtClean="0"/>
              <a:t>Slack</a:t>
            </a:r>
            <a:endParaRPr kumimoji="1" lang="ja-JP" altLang="en-US" i="1" u="sng" dirty="0"/>
          </a:p>
        </p:txBody>
      </p:sp>
      <p:sp>
        <p:nvSpPr>
          <p:cNvPr id="210" name="テキスト ボックス 209"/>
          <p:cNvSpPr txBox="1"/>
          <p:nvPr/>
        </p:nvSpPr>
        <p:spPr>
          <a:xfrm>
            <a:off x="4214937" y="1637175"/>
            <a:ext cx="1227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i="1" u="sng" dirty="0" smtClean="0"/>
              <a:t>Voltage</a:t>
            </a:r>
            <a:endParaRPr kumimoji="1" lang="ja-JP" altLang="en-US" i="1" u="sng" dirty="0"/>
          </a:p>
        </p:txBody>
      </p:sp>
      <p:sp>
        <p:nvSpPr>
          <p:cNvPr id="214" name="テキスト ボックス 213"/>
          <p:cNvSpPr txBox="1"/>
          <p:nvPr/>
        </p:nvSpPr>
        <p:spPr>
          <a:xfrm>
            <a:off x="802933" y="1637175"/>
            <a:ext cx="1227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i="1" u="sng" dirty="0" smtClean="0"/>
              <a:t>Power</a:t>
            </a:r>
            <a:endParaRPr kumimoji="1" lang="ja-JP" altLang="en-US" i="1" u="sng" dirty="0"/>
          </a:p>
        </p:txBody>
      </p:sp>
      <p:sp>
        <p:nvSpPr>
          <p:cNvPr id="240" name="テキスト ボックス 239"/>
          <p:cNvSpPr txBox="1"/>
          <p:nvPr/>
        </p:nvSpPr>
        <p:spPr>
          <a:xfrm>
            <a:off x="461360" y="4016160"/>
            <a:ext cx="45709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 i="1" dirty="0" smtClean="0">
                <a:solidFill>
                  <a:srgbClr val="FF0000"/>
                </a:solidFill>
              </a:rPr>
              <a:t>Mode-wise </a:t>
            </a:r>
            <a:r>
              <a:rPr kumimoji="1" lang="en-US" altLang="ja-JP" sz="2000" b="1" i="1" dirty="0" smtClean="0">
                <a:solidFill>
                  <a:srgbClr val="FF0000"/>
                </a:solidFill>
              </a:rPr>
              <a:t>ASA </a:t>
            </a:r>
            <a:r>
              <a:rPr kumimoji="1" lang="en-US" altLang="ja-JP" sz="2000" dirty="0" smtClean="0"/>
              <a:t>can reduce the power more than Mode-wise AVS</a:t>
            </a:r>
            <a:endParaRPr kumimoji="1" lang="ja-JP" altLang="en-US" sz="2000" dirty="0"/>
          </a:p>
        </p:txBody>
      </p:sp>
      <p:sp>
        <p:nvSpPr>
          <p:cNvPr id="241" name="テキスト ボックス 240"/>
          <p:cNvSpPr txBox="1"/>
          <p:nvPr/>
        </p:nvSpPr>
        <p:spPr>
          <a:xfrm>
            <a:off x="6813488" y="195486"/>
            <a:ext cx="23305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CA Paths : Critical-Active Paths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039699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94" grpId="0" animBg="1"/>
      <p:bldP spid="24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5" name="グループ化 304"/>
          <p:cNvGrpSpPr>
            <a:grpSpLocks noChangeAspect="1"/>
          </p:cNvGrpSpPr>
          <p:nvPr/>
        </p:nvGrpSpPr>
        <p:grpSpPr>
          <a:xfrm>
            <a:off x="5179813" y="843558"/>
            <a:ext cx="2848571" cy="1811136"/>
            <a:chOff x="4678169" y="2205676"/>
            <a:chExt cx="3245073" cy="2131084"/>
          </a:xfrm>
        </p:grpSpPr>
        <p:cxnSp>
          <p:nvCxnSpPr>
            <p:cNvPr id="306" name="直線矢印コネクタ 305"/>
            <p:cNvCxnSpPr/>
            <p:nvPr/>
          </p:nvCxnSpPr>
          <p:spPr>
            <a:xfrm flipV="1">
              <a:off x="5201407" y="2205676"/>
              <a:ext cx="2184" cy="1923403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直線矢印コネクタ 306"/>
            <p:cNvCxnSpPr/>
            <p:nvPr/>
          </p:nvCxnSpPr>
          <p:spPr>
            <a:xfrm flipV="1">
              <a:off x="4936070" y="3997328"/>
              <a:ext cx="2987172" cy="0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8" name="テキスト ボックス 307"/>
            <p:cNvSpPr txBox="1"/>
            <p:nvPr/>
          </p:nvSpPr>
          <p:spPr>
            <a:xfrm>
              <a:off x="4678169" y="3994786"/>
              <a:ext cx="1923681" cy="3419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 smtClean="0"/>
                <a:t>Slack</a:t>
              </a:r>
              <a:endParaRPr kumimoji="1" lang="ja-JP" altLang="en-US" sz="1400" dirty="0"/>
            </a:p>
          </p:txBody>
        </p:sp>
        <p:sp>
          <p:nvSpPr>
            <p:cNvPr id="309" name="テキスト ボックス 308"/>
            <p:cNvSpPr txBox="1"/>
            <p:nvPr/>
          </p:nvSpPr>
          <p:spPr>
            <a:xfrm rot="16200000">
              <a:off x="4220087" y="3028514"/>
              <a:ext cx="1550070" cy="3419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 smtClean="0"/>
                <a:t># of Paths</a:t>
              </a:r>
              <a:endParaRPr kumimoji="1" lang="ja-JP" altLang="en-US" sz="1400" dirty="0"/>
            </a:p>
          </p:txBody>
        </p:sp>
        <p:sp>
          <p:nvSpPr>
            <p:cNvPr id="310" name="正方形/長方形 309"/>
            <p:cNvSpPr/>
            <p:nvPr/>
          </p:nvSpPr>
          <p:spPr>
            <a:xfrm>
              <a:off x="5400407" y="3834873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311" name="正方形/長方形 310"/>
            <p:cNvSpPr/>
            <p:nvPr/>
          </p:nvSpPr>
          <p:spPr>
            <a:xfrm>
              <a:off x="5400407" y="3662649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312" name="正方形/長方形 311"/>
            <p:cNvSpPr/>
            <p:nvPr/>
          </p:nvSpPr>
          <p:spPr>
            <a:xfrm>
              <a:off x="5400408" y="3490419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313" name="正方形/長方形 312"/>
            <p:cNvSpPr/>
            <p:nvPr/>
          </p:nvSpPr>
          <p:spPr>
            <a:xfrm>
              <a:off x="5599409" y="3834877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314" name="正方形/長方形 313"/>
            <p:cNvSpPr/>
            <p:nvPr/>
          </p:nvSpPr>
          <p:spPr>
            <a:xfrm>
              <a:off x="5599408" y="3662648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315" name="正方形/長方形 314"/>
            <p:cNvSpPr/>
            <p:nvPr/>
          </p:nvSpPr>
          <p:spPr>
            <a:xfrm>
              <a:off x="5599409" y="3490419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316" name="正方形/長方形 315"/>
            <p:cNvSpPr/>
            <p:nvPr/>
          </p:nvSpPr>
          <p:spPr>
            <a:xfrm>
              <a:off x="5599409" y="3318189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317" name="正方形/長方形 316"/>
            <p:cNvSpPr/>
            <p:nvPr/>
          </p:nvSpPr>
          <p:spPr>
            <a:xfrm>
              <a:off x="5798411" y="3834876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318" name="正方形/長方形 317"/>
            <p:cNvSpPr/>
            <p:nvPr/>
          </p:nvSpPr>
          <p:spPr>
            <a:xfrm>
              <a:off x="5798410" y="3145960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319" name="正方形/長方形 318"/>
            <p:cNvSpPr/>
            <p:nvPr/>
          </p:nvSpPr>
          <p:spPr>
            <a:xfrm>
              <a:off x="5798410" y="3662647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320" name="正方形/長方形 319"/>
            <p:cNvSpPr/>
            <p:nvPr/>
          </p:nvSpPr>
          <p:spPr>
            <a:xfrm>
              <a:off x="5798411" y="3490418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321" name="正方形/長方形 320"/>
            <p:cNvSpPr/>
            <p:nvPr/>
          </p:nvSpPr>
          <p:spPr>
            <a:xfrm>
              <a:off x="5798411" y="3318189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322" name="正方形/長方形 321"/>
            <p:cNvSpPr/>
            <p:nvPr/>
          </p:nvSpPr>
          <p:spPr>
            <a:xfrm>
              <a:off x="5997413" y="3834877"/>
              <a:ext cx="199001" cy="17223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323" name="正方形/長方形 322"/>
            <p:cNvSpPr/>
            <p:nvPr/>
          </p:nvSpPr>
          <p:spPr>
            <a:xfrm>
              <a:off x="5997412" y="3145961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324" name="正方形/長方形 323"/>
            <p:cNvSpPr/>
            <p:nvPr/>
          </p:nvSpPr>
          <p:spPr>
            <a:xfrm>
              <a:off x="5997413" y="3490419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325" name="正方形/長方形 324"/>
            <p:cNvSpPr/>
            <p:nvPr/>
          </p:nvSpPr>
          <p:spPr>
            <a:xfrm>
              <a:off x="5997413" y="3318189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326" name="正方形/長方形 325"/>
            <p:cNvSpPr/>
            <p:nvPr/>
          </p:nvSpPr>
          <p:spPr>
            <a:xfrm>
              <a:off x="5997413" y="2973732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327" name="正方形/長方形 326"/>
            <p:cNvSpPr/>
            <p:nvPr/>
          </p:nvSpPr>
          <p:spPr>
            <a:xfrm>
              <a:off x="6196414" y="3834877"/>
              <a:ext cx="199001" cy="17223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328" name="正方形/長方形 327"/>
            <p:cNvSpPr/>
            <p:nvPr/>
          </p:nvSpPr>
          <p:spPr>
            <a:xfrm>
              <a:off x="6196414" y="3145961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329" name="正方形/長方形 328"/>
            <p:cNvSpPr/>
            <p:nvPr/>
          </p:nvSpPr>
          <p:spPr>
            <a:xfrm>
              <a:off x="6196414" y="3662648"/>
              <a:ext cx="199001" cy="17223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330" name="正方形/長方形 329"/>
            <p:cNvSpPr/>
            <p:nvPr/>
          </p:nvSpPr>
          <p:spPr>
            <a:xfrm>
              <a:off x="6196414" y="3318189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331" name="正方形/長方形 330"/>
            <p:cNvSpPr/>
            <p:nvPr/>
          </p:nvSpPr>
          <p:spPr>
            <a:xfrm>
              <a:off x="6196414" y="2973732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332" name="正方形/長方形 331"/>
            <p:cNvSpPr/>
            <p:nvPr/>
          </p:nvSpPr>
          <p:spPr>
            <a:xfrm>
              <a:off x="6395415" y="3834875"/>
              <a:ext cx="199001" cy="17223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333" name="正方形/長方形 332"/>
            <p:cNvSpPr/>
            <p:nvPr/>
          </p:nvSpPr>
          <p:spPr>
            <a:xfrm>
              <a:off x="6395414" y="3145959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334" name="正方形/長方形 333"/>
            <p:cNvSpPr/>
            <p:nvPr/>
          </p:nvSpPr>
          <p:spPr>
            <a:xfrm>
              <a:off x="6395415" y="3490417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335" name="正方形/長方形 334"/>
            <p:cNvSpPr/>
            <p:nvPr/>
          </p:nvSpPr>
          <p:spPr>
            <a:xfrm>
              <a:off x="6395415" y="3318188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336" name="正方形/長方形 335"/>
            <p:cNvSpPr/>
            <p:nvPr/>
          </p:nvSpPr>
          <p:spPr>
            <a:xfrm>
              <a:off x="6594416" y="3145960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337" name="正方形/長方形 336"/>
            <p:cNvSpPr/>
            <p:nvPr/>
          </p:nvSpPr>
          <p:spPr>
            <a:xfrm>
              <a:off x="6594416" y="3662647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338" name="正方形/長方形 337"/>
            <p:cNvSpPr/>
            <p:nvPr/>
          </p:nvSpPr>
          <p:spPr>
            <a:xfrm>
              <a:off x="6594417" y="3490418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339" name="正方形/長方形 338"/>
            <p:cNvSpPr/>
            <p:nvPr/>
          </p:nvSpPr>
          <p:spPr>
            <a:xfrm>
              <a:off x="6594417" y="3318189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340" name="正方形/長方形 339"/>
            <p:cNvSpPr/>
            <p:nvPr/>
          </p:nvSpPr>
          <p:spPr>
            <a:xfrm>
              <a:off x="6793419" y="3834876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341" name="正方形/長方形 340"/>
            <p:cNvSpPr/>
            <p:nvPr/>
          </p:nvSpPr>
          <p:spPr>
            <a:xfrm>
              <a:off x="6793418" y="3662647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342" name="正方形/長方形 341"/>
            <p:cNvSpPr/>
            <p:nvPr/>
          </p:nvSpPr>
          <p:spPr>
            <a:xfrm>
              <a:off x="6793419" y="3490418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343" name="正方形/長方形 342"/>
            <p:cNvSpPr/>
            <p:nvPr/>
          </p:nvSpPr>
          <p:spPr>
            <a:xfrm>
              <a:off x="6793419" y="3318189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344" name="正方形/長方形 343"/>
            <p:cNvSpPr/>
            <p:nvPr/>
          </p:nvSpPr>
          <p:spPr>
            <a:xfrm>
              <a:off x="6992419" y="3834875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345" name="正方形/長方形 344"/>
            <p:cNvSpPr/>
            <p:nvPr/>
          </p:nvSpPr>
          <p:spPr>
            <a:xfrm>
              <a:off x="6992418" y="3662645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346" name="正方形/長方形 345"/>
            <p:cNvSpPr/>
            <p:nvPr/>
          </p:nvSpPr>
          <p:spPr>
            <a:xfrm>
              <a:off x="6992419" y="3490416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347" name="正方形/長方形 346"/>
            <p:cNvSpPr/>
            <p:nvPr/>
          </p:nvSpPr>
          <p:spPr>
            <a:xfrm>
              <a:off x="7190735" y="3835332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348" name="正方形/長方形 347"/>
            <p:cNvSpPr/>
            <p:nvPr/>
          </p:nvSpPr>
          <p:spPr>
            <a:xfrm>
              <a:off x="7190734" y="3663103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349" name="正方形/長方形 348"/>
            <p:cNvSpPr/>
            <p:nvPr/>
          </p:nvSpPr>
          <p:spPr>
            <a:xfrm>
              <a:off x="7390421" y="3834874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350" name="正方形/長方形 349"/>
            <p:cNvSpPr/>
            <p:nvPr/>
          </p:nvSpPr>
          <p:spPr>
            <a:xfrm>
              <a:off x="5201408" y="3835327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351" name="正方形/長方形 350"/>
            <p:cNvSpPr/>
            <p:nvPr/>
          </p:nvSpPr>
          <p:spPr>
            <a:xfrm>
              <a:off x="5997412" y="3662648"/>
              <a:ext cx="199001" cy="17223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352" name="正方形/長方形 351"/>
            <p:cNvSpPr/>
            <p:nvPr/>
          </p:nvSpPr>
          <p:spPr>
            <a:xfrm>
              <a:off x="6196414" y="3490419"/>
              <a:ext cx="199001" cy="17223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353" name="正方形/長方形 352"/>
            <p:cNvSpPr/>
            <p:nvPr/>
          </p:nvSpPr>
          <p:spPr>
            <a:xfrm>
              <a:off x="6395414" y="3662646"/>
              <a:ext cx="199001" cy="17223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354" name="正方形/長方形 353"/>
            <p:cNvSpPr/>
            <p:nvPr/>
          </p:nvSpPr>
          <p:spPr>
            <a:xfrm>
              <a:off x="6594417" y="3834877"/>
              <a:ext cx="199001" cy="17223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</p:grpSp>
      <p:grpSp>
        <p:nvGrpSpPr>
          <p:cNvPr id="215" name="グループ化 214"/>
          <p:cNvGrpSpPr>
            <a:grpSpLocks noChangeAspect="1"/>
          </p:cNvGrpSpPr>
          <p:nvPr/>
        </p:nvGrpSpPr>
        <p:grpSpPr>
          <a:xfrm>
            <a:off x="827584" y="843558"/>
            <a:ext cx="2848571" cy="1811136"/>
            <a:chOff x="4678169" y="2205676"/>
            <a:chExt cx="3245073" cy="2131084"/>
          </a:xfrm>
        </p:grpSpPr>
        <p:cxnSp>
          <p:nvCxnSpPr>
            <p:cNvPr id="217" name="直線矢印コネクタ 216"/>
            <p:cNvCxnSpPr/>
            <p:nvPr/>
          </p:nvCxnSpPr>
          <p:spPr>
            <a:xfrm flipV="1">
              <a:off x="5201407" y="2205676"/>
              <a:ext cx="2184" cy="1923403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直線矢印コネクタ 217"/>
            <p:cNvCxnSpPr/>
            <p:nvPr/>
          </p:nvCxnSpPr>
          <p:spPr>
            <a:xfrm flipV="1">
              <a:off x="4936070" y="3997328"/>
              <a:ext cx="2987172" cy="0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9" name="テキスト ボックス 238"/>
            <p:cNvSpPr txBox="1"/>
            <p:nvPr/>
          </p:nvSpPr>
          <p:spPr>
            <a:xfrm>
              <a:off x="4678169" y="3994786"/>
              <a:ext cx="1923681" cy="3419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 smtClean="0"/>
                <a:t>Slack</a:t>
              </a:r>
              <a:endParaRPr kumimoji="1" lang="ja-JP" altLang="en-US" sz="1400" dirty="0"/>
            </a:p>
          </p:txBody>
        </p:sp>
        <p:sp>
          <p:nvSpPr>
            <p:cNvPr id="241" name="テキスト ボックス 240"/>
            <p:cNvSpPr txBox="1"/>
            <p:nvPr/>
          </p:nvSpPr>
          <p:spPr>
            <a:xfrm rot="16200000">
              <a:off x="4220087" y="3028514"/>
              <a:ext cx="1550070" cy="3419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 smtClean="0"/>
                <a:t># of Paths</a:t>
              </a:r>
              <a:endParaRPr kumimoji="1" lang="ja-JP" altLang="en-US" sz="1400" dirty="0"/>
            </a:p>
          </p:txBody>
        </p:sp>
        <p:sp>
          <p:nvSpPr>
            <p:cNvPr id="242" name="正方形/長方形 241"/>
            <p:cNvSpPr/>
            <p:nvPr/>
          </p:nvSpPr>
          <p:spPr>
            <a:xfrm>
              <a:off x="5400407" y="3834873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43" name="正方形/長方形 242"/>
            <p:cNvSpPr/>
            <p:nvPr/>
          </p:nvSpPr>
          <p:spPr>
            <a:xfrm>
              <a:off x="5400407" y="3662649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45" name="正方形/長方形 244"/>
            <p:cNvSpPr/>
            <p:nvPr/>
          </p:nvSpPr>
          <p:spPr>
            <a:xfrm>
              <a:off x="5400408" y="3490419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46" name="正方形/長方形 245"/>
            <p:cNvSpPr/>
            <p:nvPr/>
          </p:nvSpPr>
          <p:spPr>
            <a:xfrm>
              <a:off x="5599409" y="3834877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61" name="正方形/長方形 260"/>
            <p:cNvSpPr/>
            <p:nvPr/>
          </p:nvSpPr>
          <p:spPr>
            <a:xfrm>
              <a:off x="5599408" y="3662648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64" name="正方形/長方形 263"/>
            <p:cNvSpPr/>
            <p:nvPr/>
          </p:nvSpPr>
          <p:spPr>
            <a:xfrm>
              <a:off x="5599409" y="3490419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65" name="正方形/長方形 264"/>
            <p:cNvSpPr/>
            <p:nvPr/>
          </p:nvSpPr>
          <p:spPr>
            <a:xfrm>
              <a:off x="5599409" y="3318189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66" name="正方形/長方形 265"/>
            <p:cNvSpPr/>
            <p:nvPr/>
          </p:nvSpPr>
          <p:spPr>
            <a:xfrm>
              <a:off x="5798411" y="3834876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67" name="正方形/長方形 266"/>
            <p:cNvSpPr/>
            <p:nvPr/>
          </p:nvSpPr>
          <p:spPr>
            <a:xfrm>
              <a:off x="5798410" y="3145960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68" name="正方形/長方形 267"/>
            <p:cNvSpPr/>
            <p:nvPr/>
          </p:nvSpPr>
          <p:spPr>
            <a:xfrm>
              <a:off x="5798410" y="3662647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69" name="正方形/長方形 268"/>
            <p:cNvSpPr/>
            <p:nvPr/>
          </p:nvSpPr>
          <p:spPr>
            <a:xfrm>
              <a:off x="5798411" y="3490418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70" name="正方形/長方形 269"/>
            <p:cNvSpPr/>
            <p:nvPr/>
          </p:nvSpPr>
          <p:spPr>
            <a:xfrm>
              <a:off x="5798411" y="3318189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71" name="正方形/長方形 270"/>
            <p:cNvSpPr/>
            <p:nvPr/>
          </p:nvSpPr>
          <p:spPr>
            <a:xfrm>
              <a:off x="5997413" y="3834877"/>
              <a:ext cx="199001" cy="17223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72" name="正方形/長方形 271"/>
            <p:cNvSpPr/>
            <p:nvPr/>
          </p:nvSpPr>
          <p:spPr>
            <a:xfrm>
              <a:off x="5997412" y="3145961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73" name="正方形/長方形 272"/>
            <p:cNvSpPr/>
            <p:nvPr/>
          </p:nvSpPr>
          <p:spPr>
            <a:xfrm>
              <a:off x="5997413" y="3490419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74" name="正方形/長方形 273"/>
            <p:cNvSpPr/>
            <p:nvPr/>
          </p:nvSpPr>
          <p:spPr>
            <a:xfrm>
              <a:off x="5997413" y="3318189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75" name="正方形/長方形 274"/>
            <p:cNvSpPr/>
            <p:nvPr/>
          </p:nvSpPr>
          <p:spPr>
            <a:xfrm>
              <a:off x="5997413" y="2973732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76" name="正方形/長方形 275"/>
            <p:cNvSpPr/>
            <p:nvPr/>
          </p:nvSpPr>
          <p:spPr>
            <a:xfrm>
              <a:off x="6196414" y="3834877"/>
              <a:ext cx="199001" cy="17223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77" name="正方形/長方形 276"/>
            <p:cNvSpPr/>
            <p:nvPr/>
          </p:nvSpPr>
          <p:spPr>
            <a:xfrm>
              <a:off x="6196414" y="3145961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78" name="正方形/長方形 277"/>
            <p:cNvSpPr/>
            <p:nvPr/>
          </p:nvSpPr>
          <p:spPr>
            <a:xfrm>
              <a:off x="6196414" y="3662648"/>
              <a:ext cx="199001" cy="17223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79" name="正方形/長方形 278"/>
            <p:cNvSpPr/>
            <p:nvPr/>
          </p:nvSpPr>
          <p:spPr>
            <a:xfrm>
              <a:off x="6196414" y="3318189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80" name="正方形/長方形 279"/>
            <p:cNvSpPr/>
            <p:nvPr/>
          </p:nvSpPr>
          <p:spPr>
            <a:xfrm>
              <a:off x="6196414" y="2973732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81" name="正方形/長方形 280"/>
            <p:cNvSpPr/>
            <p:nvPr/>
          </p:nvSpPr>
          <p:spPr>
            <a:xfrm>
              <a:off x="6395415" y="3834875"/>
              <a:ext cx="199001" cy="17223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82" name="正方形/長方形 281"/>
            <p:cNvSpPr/>
            <p:nvPr/>
          </p:nvSpPr>
          <p:spPr>
            <a:xfrm>
              <a:off x="6395414" y="3145959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83" name="正方形/長方形 282"/>
            <p:cNvSpPr/>
            <p:nvPr/>
          </p:nvSpPr>
          <p:spPr>
            <a:xfrm>
              <a:off x="6395415" y="3490417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84" name="正方形/長方形 283"/>
            <p:cNvSpPr/>
            <p:nvPr/>
          </p:nvSpPr>
          <p:spPr>
            <a:xfrm>
              <a:off x="6395415" y="3318188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85" name="正方形/長方形 284"/>
            <p:cNvSpPr/>
            <p:nvPr/>
          </p:nvSpPr>
          <p:spPr>
            <a:xfrm>
              <a:off x="6594416" y="3145960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86" name="正方形/長方形 285"/>
            <p:cNvSpPr/>
            <p:nvPr/>
          </p:nvSpPr>
          <p:spPr>
            <a:xfrm>
              <a:off x="6594416" y="3662647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87" name="正方形/長方形 286"/>
            <p:cNvSpPr/>
            <p:nvPr/>
          </p:nvSpPr>
          <p:spPr>
            <a:xfrm>
              <a:off x="6594417" y="3490418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88" name="正方形/長方形 287"/>
            <p:cNvSpPr/>
            <p:nvPr/>
          </p:nvSpPr>
          <p:spPr>
            <a:xfrm>
              <a:off x="6594417" y="3318189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89" name="正方形/長方形 288"/>
            <p:cNvSpPr/>
            <p:nvPr/>
          </p:nvSpPr>
          <p:spPr>
            <a:xfrm>
              <a:off x="6793419" y="3834876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90" name="正方形/長方形 289"/>
            <p:cNvSpPr/>
            <p:nvPr/>
          </p:nvSpPr>
          <p:spPr>
            <a:xfrm>
              <a:off x="6793418" y="3662647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91" name="正方形/長方形 290"/>
            <p:cNvSpPr/>
            <p:nvPr/>
          </p:nvSpPr>
          <p:spPr>
            <a:xfrm>
              <a:off x="6793419" y="3490418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92" name="正方形/長方形 291"/>
            <p:cNvSpPr/>
            <p:nvPr/>
          </p:nvSpPr>
          <p:spPr>
            <a:xfrm>
              <a:off x="6793419" y="3318189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93" name="正方形/長方形 292"/>
            <p:cNvSpPr/>
            <p:nvPr/>
          </p:nvSpPr>
          <p:spPr>
            <a:xfrm>
              <a:off x="6992419" y="3834875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94" name="正方形/長方形 293"/>
            <p:cNvSpPr/>
            <p:nvPr/>
          </p:nvSpPr>
          <p:spPr>
            <a:xfrm>
              <a:off x="6992418" y="3662645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95" name="正方形/長方形 294"/>
            <p:cNvSpPr/>
            <p:nvPr/>
          </p:nvSpPr>
          <p:spPr>
            <a:xfrm>
              <a:off x="6992419" y="3490416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96" name="正方形/長方形 295"/>
            <p:cNvSpPr/>
            <p:nvPr/>
          </p:nvSpPr>
          <p:spPr>
            <a:xfrm>
              <a:off x="7190735" y="3835332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97" name="正方形/長方形 296"/>
            <p:cNvSpPr/>
            <p:nvPr/>
          </p:nvSpPr>
          <p:spPr>
            <a:xfrm>
              <a:off x="7190734" y="3663103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298" name="正方形/長方形 297"/>
            <p:cNvSpPr/>
            <p:nvPr/>
          </p:nvSpPr>
          <p:spPr>
            <a:xfrm>
              <a:off x="7390421" y="3834874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300" name="正方形/長方形 299"/>
            <p:cNvSpPr/>
            <p:nvPr/>
          </p:nvSpPr>
          <p:spPr>
            <a:xfrm>
              <a:off x="5201408" y="3835327"/>
              <a:ext cx="199001" cy="172229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301" name="正方形/長方形 300"/>
            <p:cNvSpPr/>
            <p:nvPr/>
          </p:nvSpPr>
          <p:spPr>
            <a:xfrm>
              <a:off x="5997412" y="3662648"/>
              <a:ext cx="199001" cy="17223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302" name="正方形/長方形 301"/>
            <p:cNvSpPr/>
            <p:nvPr/>
          </p:nvSpPr>
          <p:spPr>
            <a:xfrm>
              <a:off x="6196414" y="3490419"/>
              <a:ext cx="199001" cy="17223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303" name="正方形/長方形 302"/>
            <p:cNvSpPr/>
            <p:nvPr/>
          </p:nvSpPr>
          <p:spPr>
            <a:xfrm>
              <a:off x="6395414" y="3662646"/>
              <a:ext cx="199001" cy="17223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304" name="正方形/長方形 303"/>
            <p:cNvSpPr/>
            <p:nvPr/>
          </p:nvSpPr>
          <p:spPr>
            <a:xfrm>
              <a:off x="6594417" y="3834877"/>
              <a:ext cx="199001" cy="17223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</p:grp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Key Idea </a:t>
            </a:r>
            <a:r>
              <a:rPr kumimoji="1" lang="en-US" altLang="ja-JP" dirty="0" smtClean="0"/>
              <a:t>(Mode-wise ASA)</a:t>
            </a:r>
            <a:endParaRPr kumimoji="1" lang="ja-JP" altLang="en-US" dirty="0"/>
          </a:p>
        </p:txBody>
      </p:sp>
      <p:grpSp>
        <p:nvGrpSpPr>
          <p:cNvPr id="59" name="グループ化 58"/>
          <p:cNvGrpSpPr/>
          <p:nvPr/>
        </p:nvGrpSpPr>
        <p:grpSpPr>
          <a:xfrm>
            <a:off x="951854" y="822072"/>
            <a:ext cx="3221795" cy="1965702"/>
            <a:chOff x="951854" y="822072"/>
            <a:chExt cx="3221795" cy="1965702"/>
          </a:xfrm>
        </p:grpSpPr>
        <p:sp>
          <p:nvSpPr>
            <p:cNvPr id="58" name="正方形/長方形 57"/>
            <p:cNvSpPr/>
            <p:nvPr/>
          </p:nvSpPr>
          <p:spPr>
            <a:xfrm>
              <a:off x="951854" y="822072"/>
              <a:ext cx="2900066" cy="18462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テキスト ボックス 205"/>
            <p:cNvSpPr txBox="1"/>
            <p:nvPr/>
          </p:nvSpPr>
          <p:spPr>
            <a:xfrm>
              <a:off x="2699792" y="2326109"/>
              <a:ext cx="1473857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 smtClean="0"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Lower Vth </a:t>
              </a:r>
            </a:p>
            <a:p>
              <a:r>
                <a:rPr lang="en-US" altLang="ja-JP" sz="1200" dirty="0" smtClean="0"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(Higher Drivability)</a:t>
              </a:r>
              <a:endParaRPr kumimoji="1" lang="en-US" altLang="ja-JP" sz="1200" dirty="0" smtClean="0"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21" name="上カーブ矢印 20"/>
            <p:cNvSpPr/>
            <p:nvPr/>
          </p:nvSpPr>
          <p:spPr>
            <a:xfrm>
              <a:off x="1957614" y="2381926"/>
              <a:ext cx="814186" cy="265692"/>
            </a:xfrm>
            <a:prstGeom prst="curvedUpArrow">
              <a:avLst>
                <a:gd name="adj1" fmla="val 74245"/>
                <a:gd name="adj2" fmla="val 138247"/>
                <a:gd name="adj3" fmla="val 42509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212" name="グループ化 211"/>
            <p:cNvGrpSpPr/>
            <p:nvPr/>
          </p:nvGrpSpPr>
          <p:grpSpPr>
            <a:xfrm>
              <a:off x="951854" y="832622"/>
              <a:ext cx="2724522" cy="1835662"/>
              <a:chOff x="1199406" y="1048648"/>
              <a:chExt cx="2724522" cy="1835662"/>
            </a:xfrm>
          </p:grpSpPr>
          <p:sp>
            <p:nvSpPr>
              <p:cNvPr id="17" name="テキスト ボックス 16"/>
              <p:cNvSpPr txBox="1"/>
              <p:nvPr/>
            </p:nvSpPr>
            <p:spPr>
              <a:xfrm rot="16200000">
                <a:off x="796552" y="1678463"/>
                <a:ext cx="111348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400" dirty="0" smtClean="0"/>
                  <a:t># of paths</a:t>
                </a:r>
                <a:endParaRPr kumimoji="1" lang="ja-JP" altLang="en-US" sz="1400" dirty="0"/>
              </a:p>
            </p:txBody>
          </p:sp>
          <p:cxnSp>
            <p:nvCxnSpPr>
              <p:cNvPr id="18" name="直線矢印コネクタ 17"/>
              <p:cNvCxnSpPr/>
              <p:nvPr/>
            </p:nvCxnSpPr>
            <p:spPr>
              <a:xfrm>
                <a:off x="1256379" y="2575590"/>
                <a:ext cx="2667549" cy="0"/>
              </a:xfrm>
              <a:prstGeom prst="straightConnector1">
                <a:avLst/>
              </a:prstGeom>
              <a:ln w="317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線矢印コネクタ 18"/>
              <p:cNvCxnSpPr/>
              <p:nvPr/>
            </p:nvCxnSpPr>
            <p:spPr>
              <a:xfrm flipV="1">
                <a:off x="1535709" y="1048648"/>
                <a:ext cx="870" cy="1667059"/>
              </a:xfrm>
              <a:prstGeom prst="straightConnector1">
                <a:avLst/>
              </a:prstGeom>
              <a:ln w="317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テキスト ボックス 19"/>
              <p:cNvSpPr txBox="1"/>
              <p:nvPr/>
            </p:nvSpPr>
            <p:spPr>
              <a:xfrm>
                <a:off x="1632358" y="2576533"/>
                <a:ext cx="73892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400" dirty="0" smtClean="0"/>
                  <a:t>Slack</a:t>
                </a:r>
                <a:endParaRPr kumimoji="1" lang="ja-JP" altLang="en-US" sz="1400" dirty="0"/>
              </a:p>
            </p:txBody>
          </p:sp>
          <p:grpSp>
            <p:nvGrpSpPr>
              <p:cNvPr id="211" name="グループ化 210"/>
              <p:cNvGrpSpPr/>
              <p:nvPr/>
            </p:nvGrpSpPr>
            <p:grpSpPr>
              <a:xfrm>
                <a:off x="1535706" y="1131592"/>
                <a:ext cx="2100189" cy="1454862"/>
                <a:chOff x="1535707" y="1131592"/>
                <a:chExt cx="1711086" cy="1454862"/>
              </a:xfrm>
            </p:grpSpPr>
            <p:cxnSp>
              <p:nvCxnSpPr>
                <p:cNvPr id="23" name="直線コネクタ 22"/>
                <p:cNvCxnSpPr/>
                <p:nvPr/>
              </p:nvCxnSpPr>
              <p:spPr>
                <a:xfrm>
                  <a:off x="1535707" y="2432058"/>
                  <a:ext cx="850578" cy="0"/>
                </a:xfrm>
                <a:prstGeom prst="line">
                  <a:avLst/>
                </a:prstGeom>
                <a:ln w="25400"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直線コネクタ 23"/>
                <p:cNvCxnSpPr/>
                <p:nvPr/>
              </p:nvCxnSpPr>
              <p:spPr>
                <a:xfrm flipH="1" flipV="1">
                  <a:off x="1677655" y="2142391"/>
                  <a:ext cx="1" cy="444063"/>
                </a:xfrm>
                <a:prstGeom prst="line">
                  <a:avLst/>
                </a:prstGeom>
                <a:ln w="25400"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直線コネクタ 24"/>
                <p:cNvCxnSpPr/>
                <p:nvPr/>
              </p:nvCxnSpPr>
              <p:spPr>
                <a:xfrm flipV="1">
                  <a:off x="1678220" y="2142391"/>
                  <a:ext cx="712557" cy="3"/>
                </a:xfrm>
                <a:prstGeom prst="line">
                  <a:avLst/>
                </a:prstGeom>
                <a:ln w="25400"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直線コネクタ 25"/>
                <p:cNvCxnSpPr/>
                <p:nvPr/>
              </p:nvCxnSpPr>
              <p:spPr>
                <a:xfrm flipH="1" flipV="1">
                  <a:off x="1820731" y="1997991"/>
                  <a:ext cx="1" cy="580363"/>
                </a:xfrm>
                <a:prstGeom prst="line">
                  <a:avLst/>
                </a:prstGeom>
                <a:ln w="25400"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直線コネクタ 26"/>
                <p:cNvCxnSpPr/>
                <p:nvPr/>
              </p:nvCxnSpPr>
              <p:spPr>
                <a:xfrm flipV="1">
                  <a:off x="1678220" y="2286790"/>
                  <a:ext cx="712557" cy="0"/>
                </a:xfrm>
                <a:prstGeom prst="line">
                  <a:avLst/>
                </a:prstGeom>
                <a:ln w="25400"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直線コネクタ 27"/>
                <p:cNvCxnSpPr/>
                <p:nvPr/>
              </p:nvCxnSpPr>
              <p:spPr>
                <a:xfrm flipH="1" flipV="1">
                  <a:off x="1963243" y="1853591"/>
                  <a:ext cx="1" cy="714929"/>
                </a:xfrm>
                <a:prstGeom prst="line">
                  <a:avLst/>
                </a:prstGeom>
                <a:ln w="25400"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直線コネクタ 28"/>
                <p:cNvCxnSpPr/>
                <p:nvPr/>
              </p:nvCxnSpPr>
              <p:spPr>
                <a:xfrm flipH="1" flipV="1">
                  <a:off x="2105754" y="1709191"/>
                  <a:ext cx="3" cy="862120"/>
                </a:xfrm>
                <a:prstGeom prst="line">
                  <a:avLst/>
                </a:prstGeom>
                <a:ln w="25400"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直線コネクタ 29"/>
                <p:cNvCxnSpPr/>
                <p:nvPr/>
              </p:nvCxnSpPr>
              <p:spPr>
                <a:xfrm>
                  <a:off x="1820731" y="1997991"/>
                  <a:ext cx="570045" cy="0"/>
                </a:xfrm>
                <a:prstGeom prst="line">
                  <a:avLst/>
                </a:prstGeom>
                <a:ln w="25400"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直線コネクタ 30"/>
                <p:cNvCxnSpPr/>
                <p:nvPr/>
              </p:nvCxnSpPr>
              <p:spPr>
                <a:xfrm flipV="1">
                  <a:off x="1963243" y="1853587"/>
                  <a:ext cx="567666" cy="3"/>
                </a:xfrm>
                <a:prstGeom prst="line">
                  <a:avLst/>
                </a:prstGeom>
                <a:ln w="25400"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直線コネクタ 31"/>
                <p:cNvCxnSpPr/>
                <p:nvPr/>
              </p:nvCxnSpPr>
              <p:spPr>
                <a:xfrm flipV="1">
                  <a:off x="2105754" y="1709191"/>
                  <a:ext cx="429802" cy="1"/>
                </a:xfrm>
                <a:prstGeom prst="line">
                  <a:avLst/>
                </a:prstGeom>
                <a:ln w="25400"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" name="正方形/長方形 32"/>
                <p:cNvSpPr>
                  <a:spLocks/>
                </p:cNvSpPr>
                <p:nvPr/>
              </p:nvSpPr>
              <p:spPr>
                <a:xfrm>
                  <a:off x="2390777" y="2431189"/>
                  <a:ext cx="142511" cy="144400"/>
                </a:xfrm>
                <a:prstGeom prst="rect">
                  <a:avLst/>
                </a:prstGeom>
                <a:solidFill>
                  <a:schemeClr val="accent1">
                    <a:alpha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00" dirty="0"/>
                </a:p>
              </p:txBody>
            </p:sp>
            <p:sp>
              <p:nvSpPr>
                <p:cNvPr id="34" name="正方形/長方形 33"/>
                <p:cNvSpPr>
                  <a:spLocks/>
                </p:cNvSpPr>
                <p:nvPr/>
              </p:nvSpPr>
              <p:spPr>
                <a:xfrm>
                  <a:off x="2534891" y="2431190"/>
                  <a:ext cx="142511" cy="144400"/>
                </a:xfrm>
                <a:prstGeom prst="rect">
                  <a:avLst/>
                </a:prstGeom>
                <a:solidFill>
                  <a:schemeClr val="accent1">
                    <a:alpha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00" dirty="0"/>
                </a:p>
              </p:txBody>
            </p:sp>
            <p:sp>
              <p:nvSpPr>
                <p:cNvPr id="35" name="正方形/長方形 34"/>
                <p:cNvSpPr>
                  <a:spLocks/>
                </p:cNvSpPr>
                <p:nvPr/>
              </p:nvSpPr>
              <p:spPr>
                <a:xfrm>
                  <a:off x="2677403" y="2431190"/>
                  <a:ext cx="142511" cy="144400"/>
                </a:xfrm>
                <a:prstGeom prst="rect">
                  <a:avLst/>
                </a:prstGeom>
                <a:solidFill>
                  <a:schemeClr val="accent1">
                    <a:alpha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00" dirty="0"/>
                </a:p>
              </p:txBody>
            </p:sp>
            <p:sp>
              <p:nvSpPr>
                <p:cNvPr id="36" name="正方形/長方形 35"/>
                <p:cNvSpPr>
                  <a:spLocks/>
                </p:cNvSpPr>
                <p:nvPr/>
              </p:nvSpPr>
              <p:spPr>
                <a:xfrm>
                  <a:off x="2817656" y="2431189"/>
                  <a:ext cx="142511" cy="144400"/>
                </a:xfrm>
                <a:prstGeom prst="rect">
                  <a:avLst/>
                </a:prstGeom>
                <a:solidFill>
                  <a:schemeClr val="accent1">
                    <a:alpha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00" dirty="0"/>
                </a:p>
              </p:txBody>
            </p:sp>
            <p:sp>
              <p:nvSpPr>
                <p:cNvPr id="37" name="正方形/長方形 36"/>
                <p:cNvSpPr>
                  <a:spLocks/>
                </p:cNvSpPr>
                <p:nvPr/>
              </p:nvSpPr>
              <p:spPr>
                <a:xfrm>
                  <a:off x="2961771" y="2431190"/>
                  <a:ext cx="142511" cy="144400"/>
                </a:xfrm>
                <a:prstGeom prst="rect">
                  <a:avLst/>
                </a:prstGeom>
                <a:solidFill>
                  <a:schemeClr val="accent1">
                    <a:alpha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00" dirty="0"/>
                </a:p>
              </p:txBody>
            </p:sp>
            <p:sp>
              <p:nvSpPr>
                <p:cNvPr id="38" name="正方形/長方形 37"/>
                <p:cNvSpPr>
                  <a:spLocks/>
                </p:cNvSpPr>
                <p:nvPr/>
              </p:nvSpPr>
              <p:spPr>
                <a:xfrm>
                  <a:off x="3104282" y="2431190"/>
                  <a:ext cx="142511" cy="144400"/>
                </a:xfrm>
                <a:prstGeom prst="rect">
                  <a:avLst/>
                </a:prstGeom>
                <a:solidFill>
                  <a:schemeClr val="accent1">
                    <a:alpha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00" dirty="0"/>
                </a:p>
              </p:txBody>
            </p:sp>
            <p:sp>
              <p:nvSpPr>
                <p:cNvPr id="39" name="正方形/長方形 38"/>
                <p:cNvSpPr>
                  <a:spLocks/>
                </p:cNvSpPr>
                <p:nvPr/>
              </p:nvSpPr>
              <p:spPr>
                <a:xfrm>
                  <a:off x="2390777" y="2287314"/>
                  <a:ext cx="142511" cy="144400"/>
                </a:xfrm>
                <a:prstGeom prst="rect">
                  <a:avLst/>
                </a:prstGeom>
                <a:solidFill>
                  <a:schemeClr val="accent1">
                    <a:alpha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00" dirty="0"/>
                </a:p>
              </p:txBody>
            </p:sp>
            <p:sp>
              <p:nvSpPr>
                <p:cNvPr id="40" name="正方形/長方形 39"/>
                <p:cNvSpPr>
                  <a:spLocks/>
                </p:cNvSpPr>
                <p:nvPr/>
              </p:nvSpPr>
              <p:spPr>
                <a:xfrm>
                  <a:off x="2534891" y="2287316"/>
                  <a:ext cx="142511" cy="144400"/>
                </a:xfrm>
                <a:prstGeom prst="rect">
                  <a:avLst/>
                </a:prstGeom>
                <a:solidFill>
                  <a:schemeClr val="accent1">
                    <a:alpha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00" dirty="0"/>
                </a:p>
              </p:txBody>
            </p:sp>
            <p:sp>
              <p:nvSpPr>
                <p:cNvPr id="41" name="正方形/長方形 40"/>
                <p:cNvSpPr>
                  <a:spLocks/>
                </p:cNvSpPr>
                <p:nvPr/>
              </p:nvSpPr>
              <p:spPr>
                <a:xfrm>
                  <a:off x="2677403" y="2287316"/>
                  <a:ext cx="142511" cy="144400"/>
                </a:xfrm>
                <a:prstGeom prst="rect">
                  <a:avLst/>
                </a:prstGeom>
                <a:solidFill>
                  <a:schemeClr val="accent1">
                    <a:alpha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00" dirty="0"/>
                </a:p>
              </p:txBody>
            </p:sp>
            <p:sp>
              <p:nvSpPr>
                <p:cNvPr id="42" name="正方形/長方形 41"/>
                <p:cNvSpPr>
                  <a:spLocks/>
                </p:cNvSpPr>
                <p:nvPr/>
              </p:nvSpPr>
              <p:spPr>
                <a:xfrm>
                  <a:off x="2817656" y="2287314"/>
                  <a:ext cx="142511" cy="144400"/>
                </a:xfrm>
                <a:prstGeom prst="rect">
                  <a:avLst/>
                </a:prstGeom>
                <a:solidFill>
                  <a:schemeClr val="accent1">
                    <a:alpha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00" dirty="0"/>
                </a:p>
              </p:txBody>
            </p:sp>
            <p:sp>
              <p:nvSpPr>
                <p:cNvPr id="43" name="正方形/長方形 42"/>
                <p:cNvSpPr>
                  <a:spLocks/>
                </p:cNvSpPr>
                <p:nvPr/>
              </p:nvSpPr>
              <p:spPr>
                <a:xfrm>
                  <a:off x="2961771" y="2287316"/>
                  <a:ext cx="142511" cy="144400"/>
                </a:xfrm>
                <a:prstGeom prst="rect">
                  <a:avLst/>
                </a:prstGeom>
                <a:solidFill>
                  <a:schemeClr val="accent1">
                    <a:alpha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00" dirty="0"/>
                </a:p>
              </p:txBody>
            </p:sp>
            <p:sp>
              <p:nvSpPr>
                <p:cNvPr id="44" name="正方形/長方形 43"/>
                <p:cNvSpPr>
                  <a:spLocks/>
                </p:cNvSpPr>
                <p:nvPr/>
              </p:nvSpPr>
              <p:spPr>
                <a:xfrm>
                  <a:off x="2390777" y="2142310"/>
                  <a:ext cx="142511" cy="144400"/>
                </a:xfrm>
                <a:prstGeom prst="rect">
                  <a:avLst/>
                </a:prstGeom>
                <a:solidFill>
                  <a:schemeClr val="accent1">
                    <a:alpha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00" dirty="0"/>
                </a:p>
              </p:txBody>
            </p:sp>
            <p:sp>
              <p:nvSpPr>
                <p:cNvPr id="45" name="正方形/長方形 44"/>
                <p:cNvSpPr>
                  <a:spLocks/>
                </p:cNvSpPr>
                <p:nvPr/>
              </p:nvSpPr>
              <p:spPr>
                <a:xfrm>
                  <a:off x="2534891" y="2142312"/>
                  <a:ext cx="142511" cy="144400"/>
                </a:xfrm>
                <a:prstGeom prst="rect">
                  <a:avLst/>
                </a:prstGeom>
                <a:solidFill>
                  <a:schemeClr val="accent1">
                    <a:alpha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00" dirty="0"/>
                </a:p>
              </p:txBody>
            </p:sp>
            <p:sp>
              <p:nvSpPr>
                <p:cNvPr id="46" name="正方形/長方形 45"/>
                <p:cNvSpPr>
                  <a:spLocks/>
                </p:cNvSpPr>
                <p:nvPr/>
              </p:nvSpPr>
              <p:spPr>
                <a:xfrm>
                  <a:off x="2677403" y="2142312"/>
                  <a:ext cx="142511" cy="144400"/>
                </a:xfrm>
                <a:prstGeom prst="rect">
                  <a:avLst/>
                </a:prstGeom>
                <a:solidFill>
                  <a:schemeClr val="accent1">
                    <a:alpha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00" dirty="0"/>
                </a:p>
              </p:txBody>
            </p:sp>
            <p:sp>
              <p:nvSpPr>
                <p:cNvPr id="47" name="正方形/長方形 46"/>
                <p:cNvSpPr>
                  <a:spLocks/>
                </p:cNvSpPr>
                <p:nvPr/>
              </p:nvSpPr>
              <p:spPr>
                <a:xfrm>
                  <a:off x="2817656" y="2142391"/>
                  <a:ext cx="142511" cy="144400"/>
                </a:xfrm>
                <a:prstGeom prst="rect">
                  <a:avLst/>
                </a:prstGeom>
                <a:solidFill>
                  <a:schemeClr val="accent1">
                    <a:alpha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00" dirty="0"/>
                </a:p>
              </p:txBody>
            </p:sp>
            <p:sp>
              <p:nvSpPr>
                <p:cNvPr id="48" name="正方形/長方形 47"/>
                <p:cNvSpPr>
                  <a:spLocks/>
                </p:cNvSpPr>
                <p:nvPr/>
              </p:nvSpPr>
              <p:spPr>
                <a:xfrm>
                  <a:off x="2390777" y="1997989"/>
                  <a:ext cx="142511" cy="144400"/>
                </a:xfrm>
                <a:prstGeom prst="rect">
                  <a:avLst/>
                </a:prstGeom>
                <a:solidFill>
                  <a:schemeClr val="accent1">
                    <a:alpha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00" dirty="0"/>
                </a:p>
              </p:txBody>
            </p:sp>
            <p:sp>
              <p:nvSpPr>
                <p:cNvPr id="49" name="正方形/長方形 48"/>
                <p:cNvSpPr>
                  <a:spLocks/>
                </p:cNvSpPr>
                <p:nvPr/>
              </p:nvSpPr>
              <p:spPr>
                <a:xfrm>
                  <a:off x="2534891" y="1997991"/>
                  <a:ext cx="142511" cy="144400"/>
                </a:xfrm>
                <a:prstGeom prst="rect">
                  <a:avLst/>
                </a:prstGeom>
                <a:solidFill>
                  <a:schemeClr val="accent1">
                    <a:alpha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00" dirty="0"/>
                </a:p>
              </p:txBody>
            </p:sp>
            <p:sp>
              <p:nvSpPr>
                <p:cNvPr id="50" name="正方形/長方形 49"/>
                <p:cNvSpPr>
                  <a:spLocks/>
                </p:cNvSpPr>
                <p:nvPr/>
              </p:nvSpPr>
              <p:spPr>
                <a:xfrm>
                  <a:off x="2677403" y="1997991"/>
                  <a:ext cx="142511" cy="144400"/>
                </a:xfrm>
                <a:prstGeom prst="rect">
                  <a:avLst/>
                </a:prstGeom>
                <a:solidFill>
                  <a:schemeClr val="accent1">
                    <a:alpha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00" dirty="0"/>
                </a:p>
              </p:txBody>
            </p:sp>
            <p:sp>
              <p:nvSpPr>
                <p:cNvPr id="51" name="正方形/長方形 50"/>
                <p:cNvSpPr>
                  <a:spLocks/>
                </p:cNvSpPr>
                <p:nvPr/>
              </p:nvSpPr>
              <p:spPr>
                <a:xfrm>
                  <a:off x="2390777" y="1853590"/>
                  <a:ext cx="142511" cy="144400"/>
                </a:xfrm>
                <a:prstGeom prst="rect">
                  <a:avLst/>
                </a:prstGeom>
                <a:solidFill>
                  <a:schemeClr val="accent1">
                    <a:alpha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00" dirty="0"/>
                </a:p>
              </p:txBody>
            </p:sp>
            <p:sp>
              <p:nvSpPr>
                <p:cNvPr id="52" name="正方形/長方形 51"/>
                <p:cNvSpPr>
                  <a:spLocks/>
                </p:cNvSpPr>
                <p:nvPr/>
              </p:nvSpPr>
              <p:spPr>
                <a:xfrm>
                  <a:off x="2534891" y="1853591"/>
                  <a:ext cx="142511" cy="144400"/>
                </a:xfrm>
                <a:prstGeom prst="rect">
                  <a:avLst/>
                </a:prstGeom>
                <a:solidFill>
                  <a:schemeClr val="accent1">
                    <a:alpha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00" dirty="0"/>
                </a:p>
              </p:txBody>
            </p:sp>
            <p:cxnSp>
              <p:nvCxnSpPr>
                <p:cNvPr id="53" name="直線コネクタ 52"/>
                <p:cNvCxnSpPr/>
                <p:nvPr/>
              </p:nvCxnSpPr>
              <p:spPr>
                <a:xfrm flipH="1" flipV="1">
                  <a:off x="2248265" y="1720452"/>
                  <a:ext cx="3" cy="864000"/>
                </a:xfrm>
                <a:prstGeom prst="line">
                  <a:avLst/>
                </a:prstGeom>
                <a:ln w="25400"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4" name="正方形/長方形 53"/>
                <p:cNvSpPr>
                  <a:spLocks/>
                </p:cNvSpPr>
                <p:nvPr/>
              </p:nvSpPr>
              <p:spPr>
                <a:xfrm>
                  <a:off x="2390777" y="1709191"/>
                  <a:ext cx="142511" cy="144400"/>
                </a:xfrm>
                <a:prstGeom prst="rect">
                  <a:avLst/>
                </a:prstGeom>
                <a:solidFill>
                  <a:schemeClr val="accent1">
                    <a:alpha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00" dirty="0"/>
                </a:p>
              </p:txBody>
            </p:sp>
            <p:sp>
              <p:nvSpPr>
                <p:cNvPr id="55" name="正方形/長方形 54"/>
                <p:cNvSpPr>
                  <a:spLocks/>
                </p:cNvSpPr>
                <p:nvPr/>
              </p:nvSpPr>
              <p:spPr>
                <a:xfrm>
                  <a:off x="2390777" y="1565317"/>
                  <a:ext cx="142511" cy="144400"/>
                </a:xfrm>
                <a:prstGeom prst="rect">
                  <a:avLst/>
                </a:prstGeom>
                <a:solidFill>
                  <a:schemeClr val="accent1">
                    <a:alpha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00" dirty="0"/>
                </a:p>
              </p:txBody>
            </p:sp>
            <p:sp>
              <p:nvSpPr>
                <p:cNvPr id="56" name="正方形/長方形 55"/>
                <p:cNvSpPr>
                  <a:spLocks/>
                </p:cNvSpPr>
                <p:nvPr/>
              </p:nvSpPr>
              <p:spPr>
                <a:xfrm>
                  <a:off x="2390777" y="1420313"/>
                  <a:ext cx="142511" cy="144400"/>
                </a:xfrm>
                <a:prstGeom prst="rect">
                  <a:avLst/>
                </a:prstGeom>
                <a:solidFill>
                  <a:schemeClr val="accent1">
                    <a:alpha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00" dirty="0"/>
                </a:p>
              </p:txBody>
            </p:sp>
            <p:sp>
              <p:nvSpPr>
                <p:cNvPr id="57" name="正方形/長方形 56"/>
                <p:cNvSpPr>
                  <a:spLocks/>
                </p:cNvSpPr>
                <p:nvPr/>
              </p:nvSpPr>
              <p:spPr>
                <a:xfrm>
                  <a:off x="2390777" y="1275992"/>
                  <a:ext cx="142511" cy="144400"/>
                </a:xfrm>
                <a:prstGeom prst="rect">
                  <a:avLst/>
                </a:prstGeom>
                <a:solidFill>
                  <a:schemeClr val="accent1">
                    <a:alpha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00" dirty="0"/>
                </a:p>
              </p:txBody>
            </p:sp>
            <p:sp>
              <p:nvSpPr>
                <p:cNvPr id="67" name="正方形/長方形 66"/>
                <p:cNvSpPr>
                  <a:spLocks/>
                </p:cNvSpPr>
                <p:nvPr/>
              </p:nvSpPr>
              <p:spPr>
                <a:xfrm>
                  <a:off x="2389744" y="1131592"/>
                  <a:ext cx="142511" cy="144400"/>
                </a:xfrm>
                <a:prstGeom prst="rect">
                  <a:avLst/>
                </a:prstGeom>
                <a:solidFill>
                  <a:schemeClr val="accent1">
                    <a:alpha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00" dirty="0"/>
                </a:p>
              </p:txBody>
            </p:sp>
            <p:sp>
              <p:nvSpPr>
                <p:cNvPr id="68" name="正方形/長方形 67"/>
                <p:cNvSpPr>
                  <a:spLocks/>
                </p:cNvSpPr>
                <p:nvPr/>
              </p:nvSpPr>
              <p:spPr>
                <a:xfrm>
                  <a:off x="2532837" y="1709717"/>
                  <a:ext cx="142511" cy="144400"/>
                </a:xfrm>
                <a:prstGeom prst="rect">
                  <a:avLst/>
                </a:prstGeom>
                <a:solidFill>
                  <a:schemeClr val="accent1">
                    <a:alpha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00" dirty="0"/>
                </a:p>
              </p:txBody>
            </p:sp>
            <p:sp>
              <p:nvSpPr>
                <p:cNvPr id="69" name="正方形/長方形 68"/>
                <p:cNvSpPr>
                  <a:spLocks/>
                </p:cNvSpPr>
                <p:nvPr/>
              </p:nvSpPr>
              <p:spPr>
                <a:xfrm>
                  <a:off x="2532837" y="1565842"/>
                  <a:ext cx="142511" cy="144400"/>
                </a:xfrm>
                <a:prstGeom prst="rect">
                  <a:avLst/>
                </a:prstGeom>
                <a:solidFill>
                  <a:schemeClr val="accent1">
                    <a:alpha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00" dirty="0"/>
                </a:p>
              </p:txBody>
            </p:sp>
            <p:sp>
              <p:nvSpPr>
                <p:cNvPr id="70" name="正方形/長方形 69"/>
                <p:cNvSpPr>
                  <a:spLocks/>
                </p:cNvSpPr>
                <p:nvPr/>
              </p:nvSpPr>
              <p:spPr>
                <a:xfrm>
                  <a:off x="2532837" y="1420838"/>
                  <a:ext cx="142511" cy="144400"/>
                </a:xfrm>
                <a:prstGeom prst="rect">
                  <a:avLst/>
                </a:prstGeom>
                <a:solidFill>
                  <a:schemeClr val="accent1">
                    <a:alpha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00" dirty="0"/>
                </a:p>
              </p:txBody>
            </p:sp>
            <p:sp>
              <p:nvSpPr>
                <p:cNvPr id="71" name="正方形/長方形 70"/>
                <p:cNvSpPr>
                  <a:spLocks/>
                </p:cNvSpPr>
                <p:nvPr/>
              </p:nvSpPr>
              <p:spPr>
                <a:xfrm>
                  <a:off x="2677403" y="1854116"/>
                  <a:ext cx="142511" cy="144400"/>
                </a:xfrm>
                <a:prstGeom prst="rect">
                  <a:avLst/>
                </a:prstGeom>
                <a:solidFill>
                  <a:schemeClr val="accent1">
                    <a:alpha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00" dirty="0"/>
                </a:p>
              </p:txBody>
            </p:sp>
            <p:sp>
              <p:nvSpPr>
                <p:cNvPr id="72" name="正方形/長方形 71"/>
                <p:cNvSpPr>
                  <a:spLocks/>
                </p:cNvSpPr>
                <p:nvPr/>
              </p:nvSpPr>
              <p:spPr>
                <a:xfrm>
                  <a:off x="2675348" y="1710242"/>
                  <a:ext cx="142511" cy="144400"/>
                </a:xfrm>
                <a:prstGeom prst="rect">
                  <a:avLst/>
                </a:prstGeom>
                <a:solidFill>
                  <a:schemeClr val="accent1">
                    <a:alpha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00" dirty="0"/>
                </a:p>
              </p:txBody>
            </p:sp>
            <p:sp>
              <p:nvSpPr>
                <p:cNvPr id="73" name="正方形/長方形 72"/>
                <p:cNvSpPr>
                  <a:spLocks/>
                </p:cNvSpPr>
                <p:nvPr/>
              </p:nvSpPr>
              <p:spPr>
                <a:xfrm>
                  <a:off x="2675348" y="1566368"/>
                  <a:ext cx="142511" cy="144400"/>
                </a:xfrm>
                <a:prstGeom prst="rect">
                  <a:avLst/>
                </a:prstGeom>
                <a:solidFill>
                  <a:schemeClr val="accent1">
                    <a:alpha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00" dirty="0"/>
                </a:p>
              </p:txBody>
            </p:sp>
            <p:sp>
              <p:nvSpPr>
                <p:cNvPr id="74" name="正方形/長方形 73"/>
                <p:cNvSpPr>
                  <a:spLocks/>
                </p:cNvSpPr>
                <p:nvPr/>
              </p:nvSpPr>
              <p:spPr>
                <a:xfrm>
                  <a:off x="2819259" y="1997991"/>
                  <a:ext cx="142511" cy="144400"/>
                </a:xfrm>
                <a:prstGeom prst="rect">
                  <a:avLst/>
                </a:prstGeom>
                <a:solidFill>
                  <a:schemeClr val="accent1">
                    <a:alpha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00" dirty="0"/>
                </a:p>
              </p:txBody>
            </p:sp>
            <p:sp>
              <p:nvSpPr>
                <p:cNvPr id="75" name="正方形/長方形 74"/>
                <p:cNvSpPr>
                  <a:spLocks/>
                </p:cNvSpPr>
                <p:nvPr/>
              </p:nvSpPr>
              <p:spPr>
                <a:xfrm>
                  <a:off x="2819259" y="1854116"/>
                  <a:ext cx="142511" cy="144400"/>
                </a:xfrm>
                <a:prstGeom prst="rect">
                  <a:avLst/>
                </a:prstGeom>
                <a:solidFill>
                  <a:schemeClr val="accent1">
                    <a:alpha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00" dirty="0"/>
                </a:p>
              </p:txBody>
            </p:sp>
            <p:sp>
              <p:nvSpPr>
                <p:cNvPr id="76" name="正方形/長方形 75"/>
                <p:cNvSpPr>
                  <a:spLocks/>
                </p:cNvSpPr>
                <p:nvPr/>
              </p:nvSpPr>
              <p:spPr>
                <a:xfrm>
                  <a:off x="2960822" y="2142393"/>
                  <a:ext cx="142511" cy="144400"/>
                </a:xfrm>
                <a:prstGeom prst="rect">
                  <a:avLst/>
                </a:prstGeom>
                <a:solidFill>
                  <a:schemeClr val="accent1">
                    <a:alpha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00" dirty="0"/>
                </a:p>
              </p:txBody>
            </p:sp>
            <p:sp>
              <p:nvSpPr>
                <p:cNvPr id="77" name="正方形/長方形 76"/>
                <p:cNvSpPr>
                  <a:spLocks/>
                </p:cNvSpPr>
                <p:nvPr/>
              </p:nvSpPr>
              <p:spPr>
                <a:xfrm>
                  <a:off x="2961771" y="1997991"/>
                  <a:ext cx="142511" cy="144400"/>
                </a:xfrm>
                <a:prstGeom prst="rect">
                  <a:avLst/>
                </a:prstGeom>
                <a:solidFill>
                  <a:schemeClr val="accent1">
                    <a:alpha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00" dirty="0"/>
                </a:p>
              </p:txBody>
            </p:sp>
            <p:sp>
              <p:nvSpPr>
                <p:cNvPr id="79" name="正方形/長方形 78"/>
                <p:cNvSpPr>
                  <a:spLocks/>
                </p:cNvSpPr>
                <p:nvPr/>
              </p:nvSpPr>
              <p:spPr>
                <a:xfrm>
                  <a:off x="3103333" y="2286710"/>
                  <a:ext cx="142511" cy="144400"/>
                </a:xfrm>
                <a:prstGeom prst="rect">
                  <a:avLst/>
                </a:prstGeom>
                <a:solidFill>
                  <a:schemeClr val="accent1">
                    <a:alpha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00" dirty="0"/>
                </a:p>
              </p:txBody>
            </p:sp>
            <p:sp>
              <p:nvSpPr>
                <p:cNvPr id="249" name="正方形/長方形 248"/>
                <p:cNvSpPr>
                  <a:spLocks/>
                </p:cNvSpPr>
                <p:nvPr/>
              </p:nvSpPr>
              <p:spPr>
                <a:xfrm>
                  <a:off x="2533462" y="1275992"/>
                  <a:ext cx="142511" cy="144400"/>
                </a:xfrm>
                <a:prstGeom prst="rect">
                  <a:avLst/>
                </a:prstGeom>
                <a:solidFill>
                  <a:schemeClr val="accent1">
                    <a:alpha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00" dirty="0"/>
                </a:p>
              </p:txBody>
            </p:sp>
            <p:sp>
              <p:nvSpPr>
                <p:cNvPr id="250" name="正方形/長方形 249"/>
                <p:cNvSpPr>
                  <a:spLocks/>
                </p:cNvSpPr>
                <p:nvPr/>
              </p:nvSpPr>
              <p:spPr>
                <a:xfrm>
                  <a:off x="2533462" y="1131592"/>
                  <a:ext cx="142511" cy="144400"/>
                </a:xfrm>
                <a:prstGeom prst="rect">
                  <a:avLst/>
                </a:prstGeom>
                <a:solidFill>
                  <a:schemeClr val="accent1">
                    <a:alpha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00" dirty="0"/>
                </a:p>
              </p:txBody>
            </p:sp>
            <p:sp>
              <p:nvSpPr>
                <p:cNvPr id="251" name="正方形/長方形 250"/>
                <p:cNvSpPr>
                  <a:spLocks/>
                </p:cNvSpPr>
                <p:nvPr/>
              </p:nvSpPr>
              <p:spPr>
                <a:xfrm>
                  <a:off x="2674248" y="1421968"/>
                  <a:ext cx="142511" cy="144400"/>
                </a:xfrm>
                <a:prstGeom prst="rect">
                  <a:avLst/>
                </a:prstGeom>
                <a:solidFill>
                  <a:schemeClr val="accent1">
                    <a:alpha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00" dirty="0"/>
                </a:p>
              </p:txBody>
            </p:sp>
            <p:sp>
              <p:nvSpPr>
                <p:cNvPr id="252" name="正方形/長方形 251"/>
                <p:cNvSpPr>
                  <a:spLocks/>
                </p:cNvSpPr>
                <p:nvPr/>
              </p:nvSpPr>
              <p:spPr>
                <a:xfrm>
                  <a:off x="2674248" y="1277122"/>
                  <a:ext cx="142511" cy="144400"/>
                </a:xfrm>
                <a:prstGeom prst="rect">
                  <a:avLst/>
                </a:prstGeom>
                <a:solidFill>
                  <a:schemeClr val="accent1">
                    <a:alpha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00" dirty="0"/>
                </a:p>
              </p:txBody>
            </p:sp>
            <p:sp>
              <p:nvSpPr>
                <p:cNvPr id="253" name="正方形/長方形 252"/>
                <p:cNvSpPr>
                  <a:spLocks/>
                </p:cNvSpPr>
                <p:nvPr/>
              </p:nvSpPr>
              <p:spPr>
                <a:xfrm>
                  <a:off x="2817966" y="1710242"/>
                  <a:ext cx="142511" cy="144400"/>
                </a:xfrm>
                <a:prstGeom prst="rect">
                  <a:avLst/>
                </a:prstGeom>
                <a:solidFill>
                  <a:schemeClr val="accent1">
                    <a:alpha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00" dirty="0"/>
                </a:p>
              </p:txBody>
            </p:sp>
            <p:sp>
              <p:nvSpPr>
                <p:cNvPr id="254" name="正方形/長方形 253"/>
                <p:cNvSpPr>
                  <a:spLocks/>
                </p:cNvSpPr>
                <p:nvPr/>
              </p:nvSpPr>
              <p:spPr>
                <a:xfrm>
                  <a:off x="2817966" y="1566368"/>
                  <a:ext cx="142511" cy="144400"/>
                </a:xfrm>
                <a:prstGeom prst="rect">
                  <a:avLst/>
                </a:prstGeom>
                <a:solidFill>
                  <a:schemeClr val="accent1">
                    <a:alpha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00" dirty="0"/>
                </a:p>
              </p:txBody>
            </p:sp>
            <p:sp>
              <p:nvSpPr>
                <p:cNvPr id="256" name="正方形/長方形 255"/>
                <p:cNvSpPr>
                  <a:spLocks/>
                </p:cNvSpPr>
                <p:nvPr/>
              </p:nvSpPr>
              <p:spPr>
                <a:xfrm>
                  <a:off x="2961684" y="1854116"/>
                  <a:ext cx="142511" cy="144400"/>
                </a:xfrm>
                <a:prstGeom prst="rect">
                  <a:avLst/>
                </a:prstGeom>
                <a:solidFill>
                  <a:schemeClr val="accent1">
                    <a:alpha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00" dirty="0"/>
                </a:p>
              </p:txBody>
            </p:sp>
            <p:sp>
              <p:nvSpPr>
                <p:cNvPr id="258" name="正方形/長方形 257"/>
                <p:cNvSpPr>
                  <a:spLocks/>
                </p:cNvSpPr>
                <p:nvPr/>
              </p:nvSpPr>
              <p:spPr>
                <a:xfrm>
                  <a:off x="3102469" y="2142393"/>
                  <a:ext cx="142511" cy="144400"/>
                </a:xfrm>
                <a:prstGeom prst="rect">
                  <a:avLst/>
                </a:prstGeom>
                <a:solidFill>
                  <a:schemeClr val="accent1">
                    <a:alpha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00" dirty="0"/>
                </a:p>
              </p:txBody>
            </p:sp>
            <p:sp>
              <p:nvSpPr>
                <p:cNvPr id="259" name="正方形/長方形 258"/>
                <p:cNvSpPr>
                  <a:spLocks/>
                </p:cNvSpPr>
                <p:nvPr/>
              </p:nvSpPr>
              <p:spPr>
                <a:xfrm>
                  <a:off x="3102469" y="1997991"/>
                  <a:ext cx="142511" cy="144400"/>
                </a:xfrm>
                <a:prstGeom prst="rect">
                  <a:avLst/>
                </a:prstGeom>
                <a:solidFill>
                  <a:schemeClr val="accent1">
                    <a:alpha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400" dirty="0"/>
                </a:p>
              </p:txBody>
            </p:sp>
          </p:grpSp>
        </p:grpSp>
      </p:grpSp>
      <p:grpSp>
        <p:nvGrpSpPr>
          <p:cNvPr id="149" name="グループ化 148"/>
          <p:cNvGrpSpPr/>
          <p:nvPr/>
        </p:nvGrpSpPr>
        <p:grpSpPr>
          <a:xfrm>
            <a:off x="5293167" y="832622"/>
            <a:ext cx="3167266" cy="1945058"/>
            <a:chOff x="6104235" y="3334062"/>
            <a:chExt cx="3233878" cy="2039281"/>
          </a:xfrm>
        </p:grpSpPr>
        <p:sp>
          <p:nvSpPr>
            <p:cNvPr id="150" name="正方形/長方形 149"/>
            <p:cNvSpPr/>
            <p:nvPr/>
          </p:nvSpPr>
          <p:spPr>
            <a:xfrm>
              <a:off x="6104235" y="3334062"/>
              <a:ext cx="3117149" cy="20162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51" name="直線矢印コネクタ 150"/>
            <p:cNvCxnSpPr/>
            <p:nvPr/>
          </p:nvCxnSpPr>
          <p:spPr>
            <a:xfrm>
              <a:off x="6192753" y="4950279"/>
              <a:ext cx="2646180" cy="0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2" name="テキスト ボックス 151"/>
            <p:cNvSpPr txBox="1"/>
            <p:nvPr/>
          </p:nvSpPr>
          <p:spPr>
            <a:xfrm>
              <a:off x="6553596" y="4946191"/>
              <a:ext cx="691611" cy="2821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 smtClean="0"/>
                <a:t>Slack</a:t>
              </a:r>
              <a:endParaRPr kumimoji="1" lang="ja-JP" altLang="en-US" sz="1400" dirty="0"/>
            </a:p>
          </p:txBody>
        </p:sp>
        <p:sp>
          <p:nvSpPr>
            <p:cNvPr id="153" name="テキスト ボックス 152"/>
            <p:cNvSpPr txBox="1"/>
            <p:nvPr/>
          </p:nvSpPr>
          <p:spPr>
            <a:xfrm rot="16200000">
              <a:off x="5627085" y="4100961"/>
              <a:ext cx="130399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 smtClean="0"/>
                <a:t># of Paths</a:t>
              </a:r>
              <a:endParaRPr kumimoji="1" lang="ja-JP" altLang="en-US" sz="1400" dirty="0"/>
            </a:p>
          </p:txBody>
        </p:sp>
        <p:sp>
          <p:nvSpPr>
            <p:cNvPr id="154" name="正方形/長方形 153"/>
            <p:cNvSpPr/>
            <p:nvPr/>
          </p:nvSpPr>
          <p:spPr>
            <a:xfrm>
              <a:off x="6613735" y="4788348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55" name="正方形/長方形 154"/>
            <p:cNvSpPr/>
            <p:nvPr/>
          </p:nvSpPr>
          <p:spPr>
            <a:xfrm>
              <a:off x="6613735" y="4632880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56" name="正方形/長方形 155"/>
            <p:cNvSpPr/>
            <p:nvPr/>
          </p:nvSpPr>
          <p:spPr>
            <a:xfrm>
              <a:off x="6613736" y="4477408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57" name="正方形/長方形 156"/>
            <p:cNvSpPr/>
            <p:nvPr/>
          </p:nvSpPr>
          <p:spPr>
            <a:xfrm>
              <a:off x="6794158" y="4788351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58" name="正方形/長方形 157"/>
            <p:cNvSpPr/>
            <p:nvPr/>
          </p:nvSpPr>
          <p:spPr>
            <a:xfrm>
              <a:off x="6794157" y="4632880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59" name="正方形/長方形 158"/>
            <p:cNvSpPr/>
            <p:nvPr/>
          </p:nvSpPr>
          <p:spPr>
            <a:xfrm>
              <a:off x="6794158" y="4477407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60" name="正方形/長方形 159"/>
            <p:cNvSpPr/>
            <p:nvPr/>
          </p:nvSpPr>
          <p:spPr>
            <a:xfrm>
              <a:off x="6794158" y="4321936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61" name="正方形/長方形 160"/>
            <p:cNvSpPr/>
            <p:nvPr/>
          </p:nvSpPr>
          <p:spPr>
            <a:xfrm>
              <a:off x="6974579" y="4788350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62" name="正方形/長方形 161"/>
            <p:cNvSpPr/>
            <p:nvPr/>
          </p:nvSpPr>
          <p:spPr>
            <a:xfrm>
              <a:off x="6974578" y="4166465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63" name="正方形/長方形 162"/>
            <p:cNvSpPr/>
            <p:nvPr/>
          </p:nvSpPr>
          <p:spPr>
            <a:xfrm>
              <a:off x="6974578" y="4632879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64" name="正方形/長方形 163"/>
            <p:cNvSpPr/>
            <p:nvPr/>
          </p:nvSpPr>
          <p:spPr>
            <a:xfrm>
              <a:off x="6974579" y="4477407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65" name="正方形/長方形 164"/>
            <p:cNvSpPr/>
            <p:nvPr/>
          </p:nvSpPr>
          <p:spPr>
            <a:xfrm>
              <a:off x="6974579" y="4321935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66" name="正方形/長方形 165"/>
            <p:cNvSpPr/>
            <p:nvPr/>
          </p:nvSpPr>
          <p:spPr>
            <a:xfrm>
              <a:off x="7154996" y="4166460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67" name="正方形/長方形 166"/>
            <p:cNvSpPr/>
            <p:nvPr/>
          </p:nvSpPr>
          <p:spPr>
            <a:xfrm>
              <a:off x="7154997" y="4477402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68" name="正方形/長方形 167"/>
            <p:cNvSpPr/>
            <p:nvPr/>
          </p:nvSpPr>
          <p:spPr>
            <a:xfrm>
              <a:off x="7154997" y="4321931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69" name="正方形/長方形 168"/>
            <p:cNvSpPr/>
            <p:nvPr/>
          </p:nvSpPr>
          <p:spPr>
            <a:xfrm>
              <a:off x="7154997" y="4010989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70" name="正方形/長方形 169"/>
            <p:cNvSpPr/>
            <p:nvPr/>
          </p:nvSpPr>
          <p:spPr>
            <a:xfrm>
              <a:off x="7335416" y="4166459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71" name="正方形/長方形 170"/>
            <p:cNvSpPr/>
            <p:nvPr/>
          </p:nvSpPr>
          <p:spPr>
            <a:xfrm>
              <a:off x="7335417" y="4321930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72" name="正方形/長方形 171"/>
            <p:cNvSpPr/>
            <p:nvPr/>
          </p:nvSpPr>
          <p:spPr>
            <a:xfrm>
              <a:off x="7335417" y="4010988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73" name="正方形/長方形 172"/>
            <p:cNvSpPr/>
            <p:nvPr/>
          </p:nvSpPr>
          <p:spPr>
            <a:xfrm>
              <a:off x="7515843" y="3389517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74" name="正方形/長方形 173"/>
            <p:cNvSpPr/>
            <p:nvPr/>
          </p:nvSpPr>
          <p:spPr>
            <a:xfrm>
              <a:off x="7515843" y="3700460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75" name="正方形/長方形 174"/>
            <p:cNvSpPr/>
            <p:nvPr/>
          </p:nvSpPr>
          <p:spPr>
            <a:xfrm>
              <a:off x="7515843" y="3544989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76" name="正方形/長方形 175"/>
            <p:cNvSpPr/>
            <p:nvPr/>
          </p:nvSpPr>
          <p:spPr>
            <a:xfrm>
              <a:off x="7696265" y="4166465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77" name="正方形/長方形 176"/>
            <p:cNvSpPr/>
            <p:nvPr/>
          </p:nvSpPr>
          <p:spPr>
            <a:xfrm>
              <a:off x="7696265" y="4632879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78" name="正方形/長方形 177"/>
            <p:cNvSpPr/>
            <p:nvPr/>
          </p:nvSpPr>
          <p:spPr>
            <a:xfrm>
              <a:off x="7696266" y="4477407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79" name="正方形/長方形 178"/>
            <p:cNvSpPr/>
            <p:nvPr/>
          </p:nvSpPr>
          <p:spPr>
            <a:xfrm>
              <a:off x="7696266" y="4321935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80" name="正方形/長方形 179"/>
            <p:cNvSpPr/>
            <p:nvPr/>
          </p:nvSpPr>
          <p:spPr>
            <a:xfrm>
              <a:off x="7876687" y="4788350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81" name="正方形/長方形 180"/>
            <p:cNvSpPr/>
            <p:nvPr/>
          </p:nvSpPr>
          <p:spPr>
            <a:xfrm>
              <a:off x="7876686" y="4632879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82" name="正方形/長方形 181"/>
            <p:cNvSpPr/>
            <p:nvPr/>
          </p:nvSpPr>
          <p:spPr>
            <a:xfrm>
              <a:off x="7876687" y="4477407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83" name="正方形/長方形 182"/>
            <p:cNvSpPr/>
            <p:nvPr/>
          </p:nvSpPr>
          <p:spPr>
            <a:xfrm>
              <a:off x="7876687" y="4321935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84" name="正方形/長方形 183"/>
            <p:cNvSpPr/>
            <p:nvPr/>
          </p:nvSpPr>
          <p:spPr>
            <a:xfrm>
              <a:off x="8057108" y="4788349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85" name="正方形/長方形 184"/>
            <p:cNvSpPr/>
            <p:nvPr/>
          </p:nvSpPr>
          <p:spPr>
            <a:xfrm>
              <a:off x="8057107" y="4632877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86" name="正方形/長方形 185"/>
            <p:cNvSpPr/>
            <p:nvPr/>
          </p:nvSpPr>
          <p:spPr>
            <a:xfrm>
              <a:off x="8057108" y="4477406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87" name="正方形/長方形 186"/>
            <p:cNvSpPr/>
            <p:nvPr/>
          </p:nvSpPr>
          <p:spPr>
            <a:xfrm>
              <a:off x="8236908" y="4788762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88" name="正方形/長方形 187"/>
            <p:cNvSpPr/>
            <p:nvPr/>
          </p:nvSpPr>
          <p:spPr>
            <a:xfrm>
              <a:off x="8236907" y="4633291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89" name="正方形/長方形 188"/>
            <p:cNvSpPr/>
            <p:nvPr/>
          </p:nvSpPr>
          <p:spPr>
            <a:xfrm>
              <a:off x="8417950" y="4788348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90" name="正方形/長方形 189"/>
            <p:cNvSpPr/>
            <p:nvPr/>
          </p:nvSpPr>
          <p:spPr>
            <a:xfrm>
              <a:off x="6433316" y="4788758"/>
              <a:ext cx="180421" cy="155471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91" name="上カーブ矢印 190"/>
            <p:cNvSpPr/>
            <p:nvPr/>
          </p:nvSpPr>
          <p:spPr>
            <a:xfrm>
              <a:off x="7335417" y="4950279"/>
              <a:ext cx="360849" cy="261720"/>
            </a:xfrm>
            <a:prstGeom prst="curvedUpArrow">
              <a:avLst>
                <a:gd name="adj1" fmla="val 31294"/>
                <a:gd name="adj2" fmla="val 57094"/>
                <a:gd name="adj3" fmla="val 39406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2" name="正方形/長方形 191"/>
            <p:cNvSpPr/>
            <p:nvPr/>
          </p:nvSpPr>
          <p:spPr>
            <a:xfrm>
              <a:off x="7515842" y="4011404"/>
              <a:ext cx="180421" cy="155471"/>
            </a:xfrm>
            <a:prstGeom prst="rect">
              <a:avLst/>
            </a:prstGeom>
            <a:solidFill>
              <a:srgbClr val="FF0000">
                <a:alpha val="40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93" name="正方形/長方形 192"/>
            <p:cNvSpPr/>
            <p:nvPr/>
          </p:nvSpPr>
          <p:spPr>
            <a:xfrm>
              <a:off x="7515841" y="3855932"/>
              <a:ext cx="180421" cy="155471"/>
            </a:xfrm>
            <a:prstGeom prst="rect">
              <a:avLst/>
            </a:prstGeom>
            <a:solidFill>
              <a:srgbClr val="FF0000">
                <a:alpha val="40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94" name="正方形/長方形 193"/>
            <p:cNvSpPr/>
            <p:nvPr/>
          </p:nvSpPr>
          <p:spPr>
            <a:xfrm>
              <a:off x="7515842" y="4322347"/>
              <a:ext cx="180421" cy="155471"/>
            </a:xfrm>
            <a:prstGeom prst="rect">
              <a:avLst/>
            </a:prstGeom>
            <a:solidFill>
              <a:srgbClr val="FF0000">
                <a:alpha val="40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95" name="正方形/長方形 194"/>
            <p:cNvSpPr/>
            <p:nvPr/>
          </p:nvSpPr>
          <p:spPr>
            <a:xfrm>
              <a:off x="7515843" y="4166876"/>
              <a:ext cx="180421" cy="155471"/>
            </a:xfrm>
            <a:prstGeom prst="rect">
              <a:avLst/>
            </a:prstGeom>
            <a:solidFill>
              <a:srgbClr val="FF0000">
                <a:alpha val="40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96" name="正方形/長方形 195"/>
            <p:cNvSpPr/>
            <p:nvPr/>
          </p:nvSpPr>
          <p:spPr>
            <a:xfrm>
              <a:off x="7515843" y="4788350"/>
              <a:ext cx="180421" cy="155471"/>
            </a:xfrm>
            <a:prstGeom prst="rect">
              <a:avLst/>
            </a:prstGeom>
            <a:solidFill>
              <a:schemeClr val="accent2">
                <a:alpha val="4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97" name="正方形/長方形 196"/>
            <p:cNvSpPr/>
            <p:nvPr/>
          </p:nvSpPr>
          <p:spPr>
            <a:xfrm>
              <a:off x="7515843" y="4632878"/>
              <a:ext cx="180421" cy="155471"/>
            </a:xfrm>
            <a:prstGeom prst="rect">
              <a:avLst/>
            </a:prstGeom>
            <a:solidFill>
              <a:schemeClr val="accent2">
                <a:alpha val="4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98" name="正方形/長方形 197"/>
            <p:cNvSpPr/>
            <p:nvPr/>
          </p:nvSpPr>
          <p:spPr>
            <a:xfrm>
              <a:off x="7696266" y="4788350"/>
              <a:ext cx="180421" cy="155471"/>
            </a:xfrm>
            <a:prstGeom prst="rect">
              <a:avLst/>
            </a:prstGeom>
            <a:solidFill>
              <a:schemeClr val="accent2">
                <a:alpha val="4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sp>
          <p:nvSpPr>
            <p:cNvPr id="199" name="正方形/長方形 198"/>
            <p:cNvSpPr/>
            <p:nvPr/>
          </p:nvSpPr>
          <p:spPr>
            <a:xfrm>
              <a:off x="7515843" y="4477818"/>
              <a:ext cx="180421" cy="155471"/>
            </a:xfrm>
            <a:prstGeom prst="rect">
              <a:avLst/>
            </a:prstGeom>
            <a:solidFill>
              <a:srgbClr val="FF0000">
                <a:alpha val="40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/>
            </a:p>
          </p:txBody>
        </p:sp>
        <p:cxnSp>
          <p:nvCxnSpPr>
            <p:cNvPr id="200" name="直線コネクタ 199"/>
            <p:cNvCxnSpPr/>
            <p:nvPr/>
          </p:nvCxnSpPr>
          <p:spPr>
            <a:xfrm>
              <a:off x="7335416" y="4635760"/>
              <a:ext cx="0" cy="321369"/>
            </a:xfrm>
            <a:prstGeom prst="line">
              <a:avLst/>
            </a:prstGeom>
            <a:ln w="2540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直線コネクタ 200"/>
            <p:cNvCxnSpPr/>
            <p:nvPr/>
          </p:nvCxnSpPr>
          <p:spPr>
            <a:xfrm flipH="1">
              <a:off x="7155002" y="4788348"/>
              <a:ext cx="348222" cy="0"/>
            </a:xfrm>
            <a:prstGeom prst="line">
              <a:avLst/>
            </a:prstGeom>
            <a:ln w="2540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直線コネクタ 201"/>
            <p:cNvCxnSpPr/>
            <p:nvPr/>
          </p:nvCxnSpPr>
          <p:spPr>
            <a:xfrm flipH="1">
              <a:off x="7335419" y="4635760"/>
              <a:ext cx="180401" cy="0"/>
            </a:xfrm>
            <a:prstGeom prst="line">
              <a:avLst/>
            </a:prstGeom>
            <a:ln w="2540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直線矢印コネクタ 202"/>
            <p:cNvCxnSpPr>
              <a:stCxn id="192" idx="3"/>
            </p:cNvCxnSpPr>
            <p:nvPr/>
          </p:nvCxnSpPr>
          <p:spPr>
            <a:xfrm flipV="1">
              <a:off x="7696263" y="3821269"/>
              <a:ext cx="347127" cy="267871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4" name="テキスト ボックス 203"/>
            <p:cNvSpPr txBox="1"/>
            <p:nvPr/>
          </p:nvSpPr>
          <p:spPr>
            <a:xfrm>
              <a:off x="7843927" y="3389517"/>
              <a:ext cx="1494186" cy="4840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 smtClean="0">
                  <a:solidFill>
                    <a:srgbClr val="FF0000"/>
                  </a:solidFill>
                </a:rPr>
                <a:t>CA paths </a:t>
              </a:r>
              <a:r>
                <a:rPr kumimoji="1" lang="en-US" altLang="ja-JP" sz="1200" dirty="0" smtClean="0">
                  <a:solidFill>
                    <a:srgbClr val="FF0000"/>
                  </a:solidFill>
                </a:rPr>
                <a:t>in Max Power Mode</a:t>
              </a:r>
            </a:p>
          </p:txBody>
        </p:sp>
        <p:cxnSp>
          <p:nvCxnSpPr>
            <p:cNvPr id="207" name="直線矢印コネクタ 206"/>
            <p:cNvCxnSpPr/>
            <p:nvPr/>
          </p:nvCxnSpPr>
          <p:spPr>
            <a:xfrm flipV="1">
              <a:off x="6433315" y="3365966"/>
              <a:ext cx="1" cy="1687962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8" name="テキスト ボックス 207"/>
            <p:cNvSpPr txBox="1"/>
            <p:nvPr/>
          </p:nvSpPr>
          <p:spPr>
            <a:xfrm>
              <a:off x="7670143" y="4911678"/>
              <a:ext cx="14738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 smtClean="0">
                  <a:solidFill>
                    <a:srgbClr val="FF0000"/>
                  </a:solidFill>
                </a:rPr>
                <a:t>Lower Vth </a:t>
              </a:r>
            </a:p>
            <a:p>
              <a:r>
                <a:rPr lang="en-US" altLang="ja-JP" sz="1200" dirty="0" smtClean="0">
                  <a:solidFill>
                    <a:srgbClr val="FF0000"/>
                  </a:solidFill>
                </a:rPr>
                <a:t>(Higher Drivability)</a:t>
              </a:r>
              <a:endParaRPr kumimoji="1" lang="en-US" altLang="ja-JP" sz="1200" dirty="0" smtClean="0">
                <a:solidFill>
                  <a:srgbClr val="FF0000"/>
                </a:solidFill>
              </a:endParaRPr>
            </a:p>
          </p:txBody>
        </p:sp>
      </p:grpSp>
      <p:sp>
        <p:nvSpPr>
          <p:cNvPr id="5" name="正方形/長方形 4"/>
          <p:cNvSpPr/>
          <p:nvPr/>
        </p:nvSpPr>
        <p:spPr>
          <a:xfrm>
            <a:off x="1494090" y="3189786"/>
            <a:ext cx="357520" cy="574380"/>
          </a:xfrm>
          <a:prstGeom prst="rect">
            <a:avLst/>
          </a:prstGeom>
          <a:solidFill>
            <a:srgbClr val="FF9933">
              <a:alpha val="10000"/>
            </a:srgbClr>
          </a:solidFill>
          <a:ln>
            <a:solidFill>
              <a:srgbClr val="FF99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1494092" y="3764166"/>
            <a:ext cx="357519" cy="141765"/>
          </a:xfrm>
          <a:prstGeom prst="rect">
            <a:avLst/>
          </a:prstGeom>
          <a:solidFill>
            <a:schemeClr val="accent6">
              <a:alpha val="20000"/>
            </a:schemeClr>
          </a:solidFill>
          <a:ln>
            <a:solidFill>
              <a:schemeClr val="accent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矢印コネクタ 6"/>
          <p:cNvCxnSpPr/>
          <p:nvPr/>
        </p:nvCxnSpPr>
        <p:spPr>
          <a:xfrm flipV="1">
            <a:off x="1280799" y="2715766"/>
            <a:ext cx="0" cy="124322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3302985" y="3189786"/>
            <a:ext cx="950105" cy="307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9933"/>
                </a:solidFill>
              </a:rPr>
              <a:t>Dynamic</a:t>
            </a:r>
            <a:endParaRPr kumimoji="1" lang="ja-JP" altLang="en-US" sz="1400" dirty="0">
              <a:solidFill>
                <a:srgbClr val="FF9933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305421" y="3585479"/>
            <a:ext cx="950105" cy="307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solidFill>
                  <a:schemeClr val="accent6">
                    <a:lumMod val="75000"/>
                  </a:schemeClr>
                </a:solidFill>
              </a:rPr>
              <a:t>Leakage</a:t>
            </a:r>
            <a:endParaRPr kumimoji="1" lang="ja-JP" alt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 rot="16200000">
            <a:off x="663592" y="3304831"/>
            <a:ext cx="8843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Power</a:t>
            </a:r>
            <a:endParaRPr kumimoji="1" lang="ja-JP" altLang="en-US" sz="1400" dirty="0"/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1326687" y="3900870"/>
            <a:ext cx="9501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smtClean="0"/>
              <a:t>Original</a:t>
            </a:r>
            <a:endParaRPr kumimoji="1" lang="en-US" altLang="ja-JP" sz="1200" dirty="0" smtClean="0"/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2229224" y="3900869"/>
            <a:ext cx="1791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Slack Increased</a:t>
            </a:r>
          </a:p>
        </p:txBody>
      </p:sp>
      <p:cxnSp>
        <p:nvCxnSpPr>
          <p:cNvPr id="12" name="直線矢印コネクタ 11"/>
          <p:cNvCxnSpPr/>
          <p:nvPr/>
        </p:nvCxnSpPr>
        <p:spPr>
          <a:xfrm flipV="1">
            <a:off x="1095260" y="3905931"/>
            <a:ext cx="2523476" cy="0"/>
          </a:xfrm>
          <a:prstGeom prst="straightConnector1">
            <a:avLst/>
          </a:prstGeom>
          <a:ln w="3175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角丸四角形 219"/>
          <p:cNvSpPr/>
          <p:nvPr/>
        </p:nvSpPr>
        <p:spPr>
          <a:xfrm>
            <a:off x="539552" y="724804"/>
            <a:ext cx="3759301" cy="3453068"/>
          </a:xfrm>
          <a:prstGeom prst="roundRect">
            <a:avLst>
              <a:gd name="adj" fmla="val 773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73821" y="479088"/>
            <a:ext cx="314655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b="1" i="1" u="sng" dirty="0" smtClean="0"/>
              <a:t>without</a:t>
            </a:r>
            <a:r>
              <a:rPr kumimoji="1" lang="en-US" altLang="ja-JP" sz="1600" b="1" dirty="0" smtClean="0"/>
              <a:t>  Mode-wise ASA</a:t>
            </a:r>
            <a:endParaRPr kumimoji="1" lang="ja-JP" altLang="en-US" sz="1600" b="1" dirty="0"/>
          </a:p>
        </p:txBody>
      </p:sp>
      <p:sp>
        <p:nvSpPr>
          <p:cNvPr id="221" name="角丸四角形 220"/>
          <p:cNvSpPr/>
          <p:nvPr/>
        </p:nvSpPr>
        <p:spPr>
          <a:xfrm>
            <a:off x="4989163" y="724803"/>
            <a:ext cx="3831309" cy="3453069"/>
          </a:xfrm>
          <a:prstGeom prst="roundRect">
            <a:avLst>
              <a:gd name="adj" fmla="val 773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5464413" y="483518"/>
            <a:ext cx="280590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b="1" i="1" u="sng" dirty="0" smtClean="0"/>
              <a:t>w</a:t>
            </a:r>
            <a:r>
              <a:rPr lang="en-US" altLang="ja-JP" sz="1600" b="1" i="1" u="sng" dirty="0" smtClean="0"/>
              <a:t>ith</a:t>
            </a:r>
            <a:r>
              <a:rPr kumimoji="1" lang="en-US" altLang="ja-JP" sz="1600" b="1" dirty="0" smtClean="0"/>
              <a:t>  Mode-wise ASA</a:t>
            </a:r>
            <a:endParaRPr kumimoji="1" lang="ja-JP" altLang="en-US" sz="1600" b="1" dirty="0"/>
          </a:p>
        </p:txBody>
      </p:sp>
      <p:sp>
        <p:nvSpPr>
          <p:cNvPr id="224" name="正方形/長方形 223"/>
          <p:cNvSpPr/>
          <p:nvPr/>
        </p:nvSpPr>
        <p:spPr>
          <a:xfrm>
            <a:off x="5819820" y="3189788"/>
            <a:ext cx="357520" cy="574380"/>
          </a:xfrm>
          <a:prstGeom prst="rect">
            <a:avLst/>
          </a:prstGeom>
          <a:solidFill>
            <a:srgbClr val="FF9933">
              <a:alpha val="10000"/>
            </a:srgbClr>
          </a:solidFill>
          <a:ln>
            <a:solidFill>
              <a:srgbClr val="FF99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5" name="正方形/長方形 224"/>
          <p:cNvSpPr/>
          <p:nvPr/>
        </p:nvSpPr>
        <p:spPr>
          <a:xfrm>
            <a:off x="5819822" y="3764168"/>
            <a:ext cx="357519" cy="141765"/>
          </a:xfrm>
          <a:prstGeom prst="rect">
            <a:avLst/>
          </a:prstGeom>
          <a:solidFill>
            <a:schemeClr val="accent6">
              <a:alpha val="20000"/>
            </a:schemeClr>
          </a:solidFill>
          <a:ln>
            <a:solidFill>
              <a:schemeClr val="accent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26" name="直線矢印コネクタ 225"/>
          <p:cNvCxnSpPr/>
          <p:nvPr/>
        </p:nvCxnSpPr>
        <p:spPr>
          <a:xfrm flipV="1">
            <a:off x="5606529" y="2715768"/>
            <a:ext cx="0" cy="124322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7" name="テキスト ボックス 226"/>
          <p:cNvSpPr txBox="1"/>
          <p:nvPr/>
        </p:nvSpPr>
        <p:spPr>
          <a:xfrm>
            <a:off x="7628715" y="3344094"/>
            <a:ext cx="950105" cy="307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9933"/>
                </a:solidFill>
              </a:rPr>
              <a:t>Dynamic</a:t>
            </a:r>
            <a:endParaRPr kumimoji="1" lang="ja-JP" altLang="en-US" sz="1400" dirty="0">
              <a:solidFill>
                <a:srgbClr val="FF9933"/>
              </a:solidFill>
            </a:endParaRPr>
          </a:p>
        </p:txBody>
      </p:sp>
      <p:sp>
        <p:nvSpPr>
          <p:cNvPr id="228" name="テキスト ボックス 227"/>
          <p:cNvSpPr txBox="1"/>
          <p:nvPr/>
        </p:nvSpPr>
        <p:spPr>
          <a:xfrm>
            <a:off x="7631151" y="3632126"/>
            <a:ext cx="950105" cy="307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solidFill>
                  <a:schemeClr val="accent6">
                    <a:lumMod val="75000"/>
                  </a:schemeClr>
                </a:solidFill>
              </a:rPr>
              <a:t>Leakage</a:t>
            </a:r>
            <a:endParaRPr kumimoji="1" lang="ja-JP" alt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29" name="テキスト ボックス 228"/>
          <p:cNvSpPr txBox="1"/>
          <p:nvPr/>
        </p:nvSpPr>
        <p:spPr>
          <a:xfrm rot="16200000">
            <a:off x="5004904" y="3304833"/>
            <a:ext cx="8843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Power</a:t>
            </a:r>
            <a:endParaRPr kumimoji="1" lang="ja-JP" altLang="en-US" sz="1400" dirty="0"/>
          </a:p>
        </p:txBody>
      </p:sp>
      <p:sp>
        <p:nvSpPr>
          <p:cNvPr id="233" name="テキスト ボックス 232"/>
          <p:cNvSpPr txBox="1"/>
          <p:nvPr/>
        </p:nvSpPr>
        <p:spPr>
          <a:xfrm>
            <a:off x="5652417" y="3900872"/>
            <a:ext cx="9501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smtClean="0"/>
              <a:t>Original</a:t>
            </a:r>
            <a:endParaRPr kumimoji="1" lang="en-US" altLang="ja-JP" sz="1200" dirty="0" smtClean="0"/>
          </a:p>
        </p:txBody>
      </p:sp>
      <p:sp>
        <p:nvSpPr>
          <p:cNvPr id="234" name="テキスト ボックス 233"/>
          <p:cNvSpPr txBox="1"/>
          <p:nvPr/>
        </p:nvSpPr>
        <p:spPr>
          <a:xfrm>
            <a:off x="6554954" y="3900871"/>
            <a:ext cx="1791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Slack Increased</a:t>
            </a:r>
          </a:p>
        </p:txBody>
      </p:sp>
      <p:cxnSp>
        <p:nvCxnSpPr>
          <p:cNvPr id="237" name="直線矢印コネクタ 236"/>
          <p:cNvCxnSpPr/>
          <p:nvPr/>
        </p:nvCxnSpPr>
        <p:spPr>
          <a:xfrm flipV="1">
            <a:off x="5420990" y="3905933"/>
            <a:ext cx="2523476" cy="0"/>
          </a:xfrm>
          <a:prstGeom prst="straightConnector1">
            <a:avLst/>
          </a:prstGeom>
          <a:ln w="3175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" name="グループ化 65"/>
          <p:cNvGrpSpPr/>
          <p:nvPr/>
        </p:nvGrpSpPr>
        <p:grpSpPr>
          <a:xfrm>
            <a:off x="431651" y="2871125"/>
            <a:ext cx="3996333" cy="1678714"/>
            <a:chOff x="431651" y="2871125"/>
            <a:chExt cx="3996333" cy="1678714"/>
          </a:xfrm>
        </p:grpSpPr>
        <p:grpSp>
          <p:nvGrpSpPr>
            <p:cNvPr id="60" name="グループ化 59"/>
            <p:cNvGrpSpPr/>
            <p:nvPr/>
          </p:nvGrpSpPr>
          <p:grpSpPr>
            <a:xfrm>
              <a:off x="1851611" y="2871125"/>
              <a:ext cx="737583" cy="1022115"/>
              <a:chOff x="1851611" y="2871125"/>
              <a:chExt cx="737583" cy="1022115"/>
            </a:xfrm>
          </p:grpSpPr>
          <p:cxnSp>
            <p:nvCxnSpPr>
              <p:cNvPr id="13" name="直線矢印コネクタ 12"/>
              <p:cNvCxnSpPr/>
              <p:nvPr/>
            </p:nvCxnSpPr>
            <p:spPr>
              <a:xfrm flipV="1">
                <a:off x="1851611" y="3445505"/>
                <a:ext cx="377613" cy="304579"/>
              </a:xfrm>
              <a:prstGeom prst="straightConnector1">
                <a:avLst/>
              </a:prstGeom>
              <a:ln w="25400">
                <a:solidFill>
                  <a:schemeClr val="accent6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3" name="正方形/長方形 212"/>
              <p:cNvSpPr/>
              <p:nvPr/>
            </p:nvSpPr>
            <p:spPr>
              <a:xfrm>
                <a:off x="2231674" y="3445505"/>
                <a:ext cx="357519" cy="447735"/>
              </a:xfrm>
              <a:prstGeom prst="rect">
                <a:avLst/>
              </a:prstGeom>
              <a:solidFill>
                <a:schemeClr val="accent6">
                  <a:alpha val="40000"/>
                </a:schemeClr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正方形/長方形 215"/>
              <p:cNvSpPr/>
              <p:nvPr/>
            </p:nvSpPr>
            <p:spPr>
              <a:xfrm>
                <a:off x="2231674" y="2871125"/>
                <a:ext cx="357520" cy="574380"/>
              </a:xfrm>
              <a:prstGeom prst="rect">
                <a:avLst/>
              </a:prstGeom>
              <a:solidFill>
                <a:srgbClr val="FF9933">
                  <a:alpha val="40000"/>
                </a:srgbClr>
              </a:solidFill>
              <a:ln>
                <a:solidFill>
                  <a:srgbClr val="FF99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7" name="テキスト ボックス 246"/>
            <p:cNvSpPr txBox="1"/>
            <p:nvPr/>
          </p:nvSpPr>
          <p:spPr>
            <a:xfrm>
              <a:off x="431651" y="4211285"/>
              <a:ext cx="399633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dirty="0" smtClean="0"/>
                <a:t>Leakage power </a:t>
              </a:r>
              <a:r>
                <a:rPr lang="en-US" altLang="ja-JP" sz="1600" dirty="0" smtClean="0"/>
                <a:t>increases </a:t>
              </a:r>
              <a:r>
                <a:rPr lang="en-US" altLang="ja-JP" sz="1600" b="1" i="1" dirty="0" smtClean="0">
                  <a:solidFill>
                    <a:schemeClr val="accent2"/>
                  </a:solidFill>
                </a:rPr>
                <a:t>significantly</a:t>
              </a:r>
            </a:p>
          </p:txBody>
        </p:sp>
      </p:grpSp>
      <p:grpSp>
        <p:nvGrpSpPr>
          <p:cNvPr id="83" name="グループ化 82"/>
          <p:cNvGrpSpPr/>
          <p:nvPr/>
        </p:nvGrpSpPr>
        <p:grpSpPr>
          <a:xfrm>
            <a:off x="4988077" y="3168550"/>
            <a:ext cx="3976411" cy="1388646"/>
            <a:chOff x="4988077" y="3168550"/>
            <a:chExt cx="3976411" cy="1388646"/>
          </a:xfrm>
        </p:grpSpPr>
        <p:grpSp>
          <p:nvGrpSpPr>
            <p:cNvPr id="63" name="グループ化 62"/>
            <p:cNvGrpSpPr/>
            <p:nvPr/>
          </p:nvGrpSpPr>
          <p:grpSpPr>
            <a:xfrm>
              <a:off x="6177341" y="3168550"/>
              <a:ext cx="737583" cy="724692"/>
              <a:chOff x="6177341" y="3168550"/>
              <a:chExt cx="737583" cy="724692"/>
            </a:xfrm>
          </p:grpSpPr>
          <p:cxnSp>
            <p:nvCxnSpPr>
              <p:cNvPr id="231" name="直線矢印コネクタ 230"/>
              <p:cNvCxnSpPr/>
              <p:nvPr/>
            </p:nvCxnSpPr>
            <p:spPr>
              <a:xfrm flipV="1">
                <a:off x="6177341" y="3723880"/>
                <a:ext cx="377613" cy="26207"/>
              </a:xfrm>
              <a:prstGeom prst="straightConnector1">
                <a:avLst/>
              </a:prstGeom>
              <a:ln w="25400">
                <a:solidFill>
                  <a:schemeClr val="accent6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5" name="正方形/長方形 234"/>
              <p:cNvSpPr/>
              <p:nvPr/>
            </p:nvSpPr>
            <p:spPr>
              <a:xfrm>
                <a:off x="6557404" y="3739368"/>
                <a:ext cx="357519" cy="153874"/>
              </a:xfrm>
              <a:prstGeom prst="rect">
                <a:avLst/>
              </a:prstGeom>
              <a:solidFill>
                <a:schemeClr val="accent6">
                  <a:alpha val="40000"/>
                </a:schemeClr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正方形/長方形 235"/>
              <p:cNvSpPr/>
              <p:nvPr/>
            </p:nvSpPr>
            <p:spPr>
              <a:xfrm>
                <a:off x="6557404" y="3168550"/>
                <a:ext cx="357520" cy="574380"/>
              </a:xfrm>
              <a:prstGeom prst="rect">
                <a:avLst/>
              </a:prstGeom>
              <a:solidFill>
                <a:srgbClr val="FF9933">
                  <a:alpha val="40000"/>
                </a:srgbClr>
              </a:solidFill>
              <a:ln>
                <a:solidFill>
                  <a:srgbClr val="FF99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8" name="テキスト ボックス 247"/>
            <p:cNvSpPr txBox="1"/>
            <p:nvPr/>
          </p:nvSpPr>
          <p:spPr>
            <a:xfrm>
              <a:off x="4988077" y="4218642"/>
              <a:ext cx="397641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dirty="0" smtClean="0"/>
                <a:t>Leakage power </a:t>
              </a:r>
              <a:r>
                <a:rPr lang="en-US" altLang="ja-JP" sz="1600" dirty="0" smtClean="0"/>
                <a:t>increases </a:t>
              </a:r>
              <a:r>
                <a:rPr lang="en-US" altLang="ja-JP" sz="1600" b="1" i="1" dirty="0" smtClean="0">
                  <a:solidFill>
                    <a:schemeClr val="accent2"/>
                  </a:solidFill>
                </a:rPr>
                <a:t>slightly</a:t>
              </a:r>
            </a:p>
          </p:txBody>
        </p:sp>
      </p:grpSp>
      <p:sp>
        <p:nvSpPr>
          <p:cNvPr id="210" name="右矢印 209"/>
          <p:cNvSpPr/>
          <p:nvPr/>
        </p:nvSpPr>
        <p:spPr>
          <a:xfrm>
            <a:off x="5631964" y="956075"/>
            <a:ext cx="1043127" cy="369774"/>
          </a:xfrm>
          <a:prstGeom prst="rightArrow">
            <a:avLst>
              <a:gd name="adj1" fmla="val 71164"/>
              <a:gd name="adj2" fmla="val 50000"/>
            </a:avLst>
          </a:prstGeom>
          <a:solidFill>
            <a:schemeClr val="accent2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en-US" altLang="ja-JP" sz="1000" b="1" dirty="0" smtClean="0"/>
              <a:t>Margin</a:t>
            </a:r>
          </a:p>
          <a:p>
            <a:pPr algn="ctr"/>
            <a:r>
              <a:rPr lang="en-US" altLang="ja-JP" sz="1000" b="1" dirty="0" smtClean="0"/>
              <a:t>for Low </a:t>
            </a:r>
            <a:r>
              <a:rPr lang="en-US" altLang="ja-JP" sz="1000" b="1" dirty="0" err="1" smtClean="0"/>
              <a:t>Vdd</a:t>
            </a:r>
            <a:endParaRPr kumimoji="1" lang="ja-JP" altLang="en-US" sz="1000" b="1" dirty="0"/>
          </a:p>
        </p:txBody>
      </p:sp>
      <p:sp>
        <p:nvSpPr>
          <p:cNvPr id="214" name="右矢印 213"/>
          <p:cNvSpPr/>
          <p:nvPr/>
        </p:nvSpPr>
        <p:spPr>
          <a:xfrm>
            <a:off x="1309921" y="977406"/>
            <a:ext cx="1032680" cy="369774"/>
          </a:xfrm>
          <a:prstGeom prst="rightArrow">
            <a:avLst>
              <a:gd name="adj1" fmla="val 71164"/>
              <a:gd name="adj2" fmla="val 50000"/>
            </a:avLst>
          </a:prstGeom>
          <a:solidFill>
            <a:schemeClr val="accent2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en-US" altLang="ja-JP" sz="1000" b="1" dirty="0" smtClean="0"/>
              <a:t>Margin</a:t>
            </a:r>
          </a:p>
          <a:p>
            <a:pPr algn="ctr"/>
            <a:r>
              <a:rPr lang="en-US" altLang="ja-JP" sz="1000" b="1" dirty="0" smtClean="0"/>
              <a:t>for Low </a:t>
            </a:r>
            <a:r>
              <a:rPr lang="en-US" altLang="ja-JP" sz="1000" b="1" dirty="0" err="1" smtClean="0"/>
              <a:t>Vdd</a:t>
            </a:r>
            <a:endParaRPr kumimoji="1" lang="ja-JP" altLang="en-US" sz="1000" b="1" dirty="0"/>
          </a:p>
        </p:txBody>
      </p:sp>
      <p:grpSp>
        <p:nvGrpSpPr>
          <p:cNvPr id="78" name="グループ化 77"/>
          <p:cNvGrpSpPr/>
          <p:nvPr/>
        </p:nvGrpSpPr>
        <p:grpSpPr>
          <a:xfrm>
            <a:off x="427404" y="2843685"/>
            <a:ext cx="4124271" cy="1928954"/>
            <a:chOff x="427404" y="2843685"/>
            <a:chExt cx="4124271" cy="1928954"/>
          </a:xfrm>
        </p:grpSpPr>
        <p:grpSp>
          <p:nvGrpSpPr>
            <p:cNvPr id="61" name="グループ化 60"/>
            <p:cNvGrpSpPr/>
            <p:nvPr/>
          </p:nvGrpSpPr>
          <p:grpSpPr>
            <a:xfrm>
              <a:off x="1851611" y="2843685"/>
              <a:ext cx="2000309" cy="1049555"/>
              <a:chOff x="1851611" y="2843685"/>
              <a:chExt cx="2000309" cy="1049555"/>
            </a:xfrm>
          </p:grpSpPr>
          <p:sp>
            <p:nvSpPr>
              <p:cNvPr id="11" name="正方形/長方形 10"/>
              <p:cNvSpPr/>
              <p:nvPr/>
            </p:nvSpPr>
            <p:spPr>
              <a:xfrm>
                <a:off x="2931408" y="3497564"/>
                <a:ext cx="357519" cy="395676"/>
              </a:xfrm>
              <a:prstGeom prst="rect">
                <a:avLst/>
              </a:prstGeom>
              <a:solidFill>
                <a:schemeClr val="accent6">
                  <a:alpha val="40000"/>
                </a:schemeClr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正方形/長方形 14"/>
              <p:cNvSpPr/>
              <p:nvPr/>
            </p:nvSpPr>
            <p:spPr>
              <a:xfrm>
                <a:off x="2931407" y="3158314"/>
                <a:ext cx="357520" cy="339249"/>
              </a:xfrm>
              <a:prstGeom prst="rect">
                <a:avLst/>
              </a:prstGeom>
              <a:solidFill>
                <a:srgbClr val="FF9933">
                  <a:alpha val="40000"/>
                </a:srgbClr>
              </a:solidFill>
              <a:ln>
                <a:solidFill>
                  <a:srgbClr val="FF99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テキスト ボックス 218"/>
              <p:cNvSpPr txBox="1"/>
              <p:nvPr/>
            </p:nvSpPr>
            <p:spPr>
              <a:xfrm>
                <a:off x="2732489" y="2843685"/>
                <a:ext cx="111943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400" dirty="0" smtClean="0"/>
                  <a:t>@Low </a:t>
                </a:r>
                <a:r>
                  <a:rPr kumimoji="1" lang="en-US" altLang="ja-JP" sz="1400" dirty="0" err="1" smtClean="0"/>
                  <a:t>Vdd</a:t>
                </a:r>
                <a:endParaRPr kumimoji="1" lang="ja-JP" altLang="en-US" sz="1400" dirty="0"/>
              </a:p>
            </p:txBody>
          </p:sp>
          <p:cxnSp>
            <p:nvCxnSpPr>
              <p:cNvPr id="240" name="直線矢印コネクタ 239"/>
              <p:cNvCxnSpPr/>
              <p:nvPr/>
            </p:nvCxnSpPr>
            <p:spPr>
              <a:xfrm flipV="1">
                <a:off x="1851611" y="3158314"/>
                <a:ext cx="1079796" cy="31472"/>
              </a:xfrm>
              <a:prstGeom prst="straightConnector1">
                <a:avLst/>
              </a:prstGeom>
              <a:ln w="25400">
                <a:solidFill>
                  <a:srgbClr val="FF9933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5" name="正方形/長方形 64"/>
            <p:cNvSpPr/>
            <p:nvPr/>
          </p:nvSpPr>
          <p:spPr>
            <a:xfrm>
              <a:off x="427404" y="4434085"/>
              <a:ext cx="412427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dirty="0"/>
                <a:t>Total power at low </a:t>
              </a:r>
              <a:r>
                <a:rPr lang="en-US" altLang="ja-JP" sz="1600" dirty="0" err="1"/>
                <a:t>vdd</a:t>
              </a:r>
              <a:r>
                <a:rPr lang="en-US" altLang="ja-JP" sz="1600" dirty="0"/>
                <a:t> </a:t>
              </a:r>
              <a:r>
                <a:rPr lang="en-US" altLang="ja-JP" sz="1600" b="1" i="1" dirty="0">
                  <a:solidFill>
                    <a:schemeClr val="accent2"/>
                  </a:solidFill>
                </a:rPr>
                <a:t>may not </a:t>
              </a:r>
              <a:r>
                <a:rPr lang="en-US" altLang="ja-JP" sz="1600" b="1" i="1" dirty="0" smtClean="0">
                  <a:solidFill>
                    <a:schemeClr val="accent2"/>
                  </a:solidFill>
                </a:rPr>
                <a:t>decrease </a:t>
              </a:r>
              <a:endParaRPr lang="ja-JP" altLang="en-US" sz="1600" b="1" i="1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4994180" y="3003800"/>
            <a:ext cx="3274679" cy="1768839"/>
            <a:chOff x="4994180" y="3003800"/>
            <a:chExt cx="3274679" cy="1768839"/>
          </a:xfrm>
        </p:grpSpPr>
        <p:cxnSp>
          <p:nvCxnSpPr>
            <p:cNvPr id="244" name="直線矢印コネクタ 243"/>
            <p:cNvCxnSpPr/>
            <p:nvPr/>
          </p:nvCxnSpPr>
          <p:spPr>
            <a:xfrm>
              <a:off x="6164685" y="3189786"/>
              <a:ext cx="1092453" cy="223420"/>
            </a:xfrm>
            <a:prstGeom prst="straightConnector1">
              <a:avLst/>
            </a:prstGeom>
            <a:ln w="25400">
              <a:solidFill>
                <a:srgbClr val="FF993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4" name="グループ化 83"/>
            <p:cNvGrpSpPr/>
            <p:nvPr/>
          </p:nvGrpSpPr>
          <p:grpSpPr>
            <a:xfrm>
              <a:off x="4994180" y="3003800"/>
              <a:ext cx="3274679" cy="1768839"/>
              <a:chOff x="4994180" y="3003800"/>
              <a:chExt cx="3274679" cy="1768839"/>
            </a:xfrm>
          </p:grpSpPr>
          <p:sp>
            <p:nvSpPr>
              <p:cNvPr id="230" name="正方形/長方形 229"/>
              <p:cNvSpPr/>
              <p:nvPr/>
            </p:nvSpPr>
            <p:spPr>
              <a:xfrm>
                <a:off x="7257138" y="3750086"/>
                <a:ext cx="357519" cy="143155"/>
              </a:xfrm>
              <a:prstGeom prst="rect">
                <a:avLst/>
              </a:prstGeom>
              <a:solidFill>
                <a:schemeClr val="accent6">
                  <a:alpha val="40000"/>
                </a:schemeClr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正方形/長方形 231"/>
              <p:cNvSpPr/>
              <p:nvPr/>
            </p:nvSpPr>
            <p:spPr>
              <a:xfrm>
                <a:off x="7257137" y="3413206"/>
                <a:ext cx="357520" cy="339249"/>
              </a:xfrm>
              <a:prstGeom prst="rect">
                <a:avLst/>
              </a:prstGeom>
              <a:solidFill>
                <a:srgbClr val="FF9933">
                  <a:alpha val="40000"/>
                </a:srgbClr>
              </a:solidFill>
              <a:ln>
                <a:solidFill>
                  <a:srgbClr val="FF99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テキスト ボックス 237"/>
              <p:cNvSpPr txBox="1"/>
              <p:nvPr/>
            </p:nvSpPr>
            <p:spPr>
              <a:xfrm>
                <a:off x="7058219" y="3003800"/>
                <a:ext cx="111418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400" dirty="0" smtClean="0"/>
                  <a:t>@Low </a:t>
                </a:r>
                <a:r>
                  <a:rPr kumimoji="1" lang="en-US" altLang="ja-JP" sz="1400" dirty="0" err="1" smtClean="0"/>
                  <a:t>Vdd</a:t>
                </a:r>
                <a:endParaRPr kumimoji="1" lang="ja-JP" altLang="en-US" sz="1400" dirty="0"/>
              </a:p>
            </p:txBody>
          </p:sp>
          <p:sp>
            <p:nvSpPr>
              <p:cNvPr id="355" name="正方形/長方形 354"/>
              <p:cNvSpPr/>
              <p:nvPr/>
            </p:nvSpPr>
            <p:spPr>
              <a:xfrm>
                <a:off x="4994180" y="4434085"/>
                <a:ext cx="3274679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1600" dirty="0"/>
                  <a:t>Total power at low </a:t>
                </a:r>
                <a:r>
                  <a:rPr lang="en-US" altLang="ja-JP" sz="1600" dirty="0" err="1" smtClean="0"/>
                  <a:t>vdd</a:t>
                </a:r>
                <a:r>
                  <a:rPr lang="en-US" altLang="ja-JP" sz="1600" dirty="0" smtClean="0"/>
                  <a:t> </a:t>
                </a:r>
                <a:r>
                  <a:rPr lang="en-US" altLang="ja-JP" sz="1600" b="1" i="1" dirty="0" smtClean="0">
                    <a:solidFill>
                      <a:schemeClr val="accent2"/>
                    </a:solidFill>
                  </a:rPr>
                  <a:t>decreases</a:t>
                </a:r>
                <a:r>
                  <a:rPr lang="en-US" altLang="ja-JP" sz="1600" b="1" i="1" dirty="0" smtClean="0">
                    <a:solidFill>
                      <a:srgbClr val="FF0000"/>
                    </a:solidFill>
                  </a:rPr>
                  <a:t> </a:t>
                </a:r>
                <a:endParaRPr lang="ja-JP" altLang="en-US" sz="1600" b="1" i="1" dirty="0">
                  <a:solidFill>
                    <a:srgbClr val="FF0000"/>
                  </a:solidFill>
                </a:endParaRPr>
              </a:p>
            </p:txBody>
          </p:sp>
        </p:grpSp>
      </p:grpSp>
      <p:sp>
        <p:nvSpPr>
          <p:cNvPr id="299" name="テキスト ボックス 298"/>
          <p:cNvSpPr txBox="1"/>
          <p:nvPr/>
        </p:nvSpPr>
        <p:spPr>
          <a:xfrm>
            <a:off x="6813488" y="195486"/>
            <a:ext cx="23305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CA Paths : Critical-Active Paths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669997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" grpId="0" animBg="1"/>
      <p:bldP spid="2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グループ化 60"/>
          <p:cNvGrpSpPr/>
          <p:nvPr/>
        </p:nvGrpSpPr>
        <p:grpSpPr>
          <a:xfrm>
            <a:off x="2908889" y="2828424"/>
            <a:ext cx="5983591" cy="1272945"/>
            <a:chOff x="2908889" y="2787774"/>
            <a:chExt cx="5983591" cy="1313595"/>
          </a:xfrm>
        </p:grpSpPr>
        <p:sp>
          <p:nvSpPr>
            <p:cNvPr id="52" name="角丸四角形 51"/>
            <p:cNvSpPr/>
            <p:nvPr/>
          </p:nvSpPr>
          <p:spPr>
            <a:xfrm>
              <a:off x="2908889" y="2787774"/>
              <a:ext cx="5983591" cy="1313595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テキスト ボックス 59"/>
            <p:cNvSpPr txBox="1"/>
            <p:nvPr/>
          </p:nvSpPr>
          <p:spPr>
            <a:xfrm>
              <a:off x="8054142" y="3776141"/>
              <a:ext cx="83833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b="1" dirty="0" smtClean="0">
                  <a:solidFill>
                    <a:schemeClr val="accent2"/>
                  </a:solidFill>
                </a:rPr>
                <a:t>Detail2</a:t>
              </a:r>
              <a:endParaRPr kumimoji="1" lang="ja-JP" altLang="en-US" sz="1400" b="1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59" name="グループ化 58"/>
          <p:cNvGrpSpPr/>
          <p:nvPr/>
        </p:nvGrpSpPr>
        <p:grpSpPr>
          <a:xfrm>
            <a:off x="5015705" y="1152099"/>
            <a:ext cx="3876775" cy="1635675"/>
            <a:chOff x="5015705" y="1152099"/>
            <a:chExt cx="3876775" cy="1635675"/>
          </a:xfrm>
        </p:grpSpPr>
        <p:sp>
          <p:nvSpPr>
            <p:cNvPr id="2" name="角丸四角形 1"/>
            <p:cNvSpPr/>
            <p:nvPr/>
          </p:nvSpPr>
          <p:spPr>
            <a:xfrm>
              <a:off x="5015705" y="1152099"/>
              <a:ext cx="3876775" cy="1635675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テキスト ボックス 57"/>
            <p:cNvSpPr txBox="1"/>
            <p:nvPr/>
          </p:nvSpPr>
          <p:spPr>
            <a:xfrm>
              <a:off x="5148064" y="1203598"/>
              <a:ext cx="83833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b="1" dirty="0" smtClean="0">
                  <a:solidFill>
                    <a:schemeClr val="accent2"/>
                  </a:solidFill>
                </a:rPr>
                <a:t>Detail1</a:t>
              </a:r>
              <a:endParaRPr kumimoji="1" lang="ja-JP" altLang="en-US" sz="1400" b="1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Design Flow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611560" y="1340623"/>
            <a:ext cx="1656184" cy="364012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 smtClean="0"/>
              <a:t>Place &amp; Route</a:t>
            </a:r>
            <a:endParaRPr kumimoji="1" lang="ja-JP" altLang="en-US" sz="1600" dirty="0"/>
          </a:p>
        </p:txBody>
      </p:sp>
      <p:sp>
        <p:nvSpPr>
          <p:cNvPr id="5" name="正方形/長方形 4"/>
          <p:cNvSpPr/>
          <p:nvPr/>
        </p:nvSpPr>
        <p:spPr>
          <a:xfrm>
            <a:off x="611560" y="1946231"/>
            <a:ext cx="1656184" cy="334436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 smtClean="0"/>
              <a:t>STA</a:t>
            </a:r>
            <a:endParaRPr kumimoji="1" lang="ja-JP" altLang="en-US" sz="1600" dirty="0"/>
          </a:p>
        </p:txBody>
      </p:sp>
      <p:sp>
        <p:nvSpPr>
          <p:cNvPr id="6" name="正方形/長方形 5"/>
          <p:cNvSpPr/>
          <p:nvPr/>
        </p:nvSpPr>
        <p:spPr>
          <a:xfrm>
            <a:off x="3040425" y="2010811"/>
            <a:ext cx="1815237" cy="408542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 smtClean="0"/>
              <a:t>Annotated </a:t>
            </a:r>
          </a:p>
          <a:p>
            <a:pPr algn="ctr"/>
            <a:r>
              <a:rPr lang="en-US" altLang="ja-JP" sz="1600" dirty="0" smtClean="0"/>
              <a:t>Logic Sim</a:t>
            </a:r>
            <a:endParaRPr kumimoji="1" lang="ja-JP" altLang="en-US" sz="1600" dirty="0"/>
          </a:p>
        </p:txBody>
      </p:sp>
      <p:sp>
        <p:nvSpPr>
          <p:cNvPr id="7" name="フローチャート : 書類 6"/>
          <p:cNvSpPr/>
          <p:nvPr/>
        </p:nvSpPr>
        <p:spPr>
          <a:xfrm>
            <a:off x="3032041" y="1314955"/>
            <a:ext cx="1815236" cy="469187"/>
          </a:xfrm>
          <a:prstGeom prst="flowChartDocument">
            <a:avLst/>
          </a:prstGeom>
          <a:solidFill>
            <a:schemeClr val="accent2">
              <a:alpha val="5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 smtClean="0"/>
              <a:t>Max Power Mode</a:t>
            </a:r>
          </a:p>
          <a:p>
            <a:pPr algn="ctr"/>
            <a:r>
              <a:rPr lang="en-US" altLang="ja-JP" sz="1600" dirty="0" smtClean="0"/>
              <a:t>Vector</a:t>
            </a:r>
            <a:endParaRPr kumimoji="1" lang="ja-JP" altLang="en-US" sz="1600" dirty="0"/>
          </a:p>
        </p:txBody>
      </p:sp>
      <p:sp>
        <p:nvSpPr>
          <p:cNvPr id="8" name="フローチャート : 複数書類 7"/>
          <p:cNvSpPr/>
          <p:nvPr/>
        </p:nvSpPr>
        <p:spPr>
          <a:xfrm>
            <a:off x="5175749" y="1981835"/>
            <a:ext cx="1621307" cy="704386"/>
          </a:xfrm>
          <a:prstGeom prst="flowChartMultidocument">
            <a:avLst/>
          </a:prstGeom>
          <a:solidFill>
            <a:schemeClr val="accent2">
              <a:alpha val="5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" rIns="72000" rtlCol="0" anchor="ctr"/>
          <a:lstStyle/>
          <a:p>
            <a:pPr algn="ctr"/>
            <a:r>
              <a:rPr lang="en-US" altLang="ja-JP" sz="1600" dirty="0" smtClean="0"/>
              <a:t>Critical-Active</a:t>
            </a:r>
            <a:endParaRPr kumimoji="1" lang="en-US" altLang="ja-JP" sz="1600" dirty="0" smtClean="0"/>
          </a:p>
          <a:p>
            <a:pPr algn="ctr"/>
            <a:r>
              <a:rPr kumimoji="1" lang="en-US" altLang="ja-JP" sz="1600" dirty="0" smtClean="0"/>
              <a:t>Paths</a:t>
            </a:r>
            <a:endParaRPr kumimoji="1" lang="ja-JP" altLang="en-US" sz="1600" dirty="0"/>
          </a:p>
        </p:txBody>
      </p:sp>
      <p:cxnSp>
        <p:nvCxnSpPr>
          <p:cNvPr id="9" name="カギ線コネクタ 8"/>
          <p:cNvCxnSpPr>
            <a:stCxn id="5" idx="2"/>
          </p:cNvCxnSpPr>
          <p:nvPr/>
        </p:nvCxnSpPr>
        <p:spPr>
          <a:xfrm rot="16200000" flipH="1">
            <a:off x="3148649" y="571669"/>
            <a:ext cx="318105" cy="3736099"/>
          </a:xfrm>
          <a:prstGeom prst="bentConnector2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>
            <a:stCxn id="7" idx="2"/>
            <a:endCxn id="6" idx="0"/>
          </p:cNvCxnSpPr>
          <p:nvPr/>
        </p:nvCxnSpPr>
        <p:spPr>
          <a:xfrm>
            <a:off x="3939659" y="1753124"/>
            <a:ext cx="8385" cy="257687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正方形/長方形 10"/>
          <p:cNvSpPr/>
          <p:nvPr/>
        </p:nvSpPr>
        <p:spPr>
          <a:xfrm>
            <a:off x="3055462" y="3147814"/>
            <a:ext cx="1656184" cy="324781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 smtClean="0"/>
              <a:t>Optimize ECO</a:t>
            </a:r>
            <a:endParaRPr kumimoji="1" lang="ja-JP" altLang="en-US" sz="1600" dirty="0"/>
          </a:p>
        </p:txBody>
      </p:sp>
      <p:sp>
        <p:nvSpPr>
          <p:cNvPr id="12" name="フローチャート : 複数書類 11"/>
          <p:cNvSpPr/>
          <p:nvPr/>
        </p:nvSpPr>
        <p:spPr>
          <a:xfrm>
            <a:off x="6988626" y="1203598"/>
            <a:ext cx="1611452" cy="589623"/>
          </a:xfrm>
          <a:prstGeom prst="flowChartMultidocument">
            <a:avLst/>
          </a:prstGeom>
          <a:solidFill>
            <a:schemeClr val="accent1"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 smtClean="0"/>
              <a:t>Library</a:t>
            </a:r>
          </a:p>
          <a:p>
            <a:pPr algn="ctr"/>
            <a:r>
              <a:rPr lang="en-US" altLang="ja-JP" sz="1600" dirty="0" smtClean="0"/>
              <a:t>@ Low </a:t>
            </a:r>
            <a:r>
              <a:rPr lang="en-US" altLang="ja-JP" sz="1600" dirty="0" err="1" smtClean="0"/>
              <a:t>Vdd</a:t>
            </a:r>
            <a:endParaRPr kumimoji="1" lang="ja-JP" altLang="en-US" sz="1600" dirty="0"/>
          </a:p>
        </p:txBody>
      </p:sp>
      <p:cxnSp>
        <p:nvCxnSpPr>
          <p:cNvPr id="13" name="直線矢印コネクタ 12"/>
          <p:cNvCxnSpPr>
            <a:stCxn id="12" idx="2"/>
          </p:cNvCxnSpPr>
          <p:nvPr/>
        </p:nvCxnSpPr>
        <p:spPr>
          <a:xfrm>
            <a:off x="7682296" y="1770892"/>
            <a:ext cx="0" cy="300174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カギ線コネクタ 13"/>
          <p:cNvCxnSpPr>
            <a:stCxn id="17" idx="2"/>
            <a:endCxn id="11" idx="0"/>
          </p:cNvCxnSpPr>
          <p:nvPr/>
        </p:nvCxnSpPr>
        <p:spPr>
          <a:xfrm rot="10800000" flipV="1">
            <a:off x="3883554" y="2934382"/>
            <a:ext cx="3471234" cy="213432"/>
          </a:xfrm>
          <a:prstGeom prst="bentConnector2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>
            <a:stCxn id="4" idx="2"/>
            <a:endCxn id="5" idx="0"/>
          </p:cNvCxnSpPr>
          <p:nvPr/>
        </p:nvCxnSpPr>
        <p:spPr>
          <a:xfrm>
            <a:off x="1439652" y="1704635"/>
            <a:ext cx="0" cy="241596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>
            <a:stCxn id="11" idx="2"/>
            <a:endCxn id="24" idx="0"/>
          </p:cNvCxnSpPr>
          <p:nvPr/>
        </p:nvCxnSpPr>
        <p:spPr>
          <a:xfrm>
            <a:off x="3883554" y="3472595"/>
            <a:ext cx="0" cy="179275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円柱 16"/>
          <p:cNvSpPr/>
          <p:nvPr/>
        </p:nvSpPr>
        <p:spPr>
          <a:xfrm>
            <a:off x="7354788" y="2686221"/>
            <a:ext cx="1081130" cy="496322"/>
          </a:xfrm>
          <a:prstGeom prst="can">
            <a:avLst/>
          </a:prstGeom>
          <a:solidFill>
            <a:schemeClr val="accent2">
              <a:alpha val="5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 smtClean="0"/>
              <a:t>Delay</a:t>
            </a:r>
          </a:p>
          <a:p>
            <a:pPr algn="ctr"/>
            <a:r>
              <a:rPr lang="en-US" altLang="ja-JP" sz="1600" dirty="0" smtClean="0"/>
              <a:t>Database</a:t>
            </a:r>
            <a:endParaRPr kumimoji="1" lang="ja-JP" altLang="en-US" sz="1600" dirty="0"/>
          </a:p>
        </p:txBody>
      </p:sp>
      <p:sp>
        <p:nvSpPr>
          <p:cNvPr id="18" name="正方形/長方形 17"/>
          <p:cNvSpPr/>
          <p:nvPr/>
        </p:nvSpPr>
        <p:spPr>
          <a:xfrm>
            <a:off x="7051307" y="2071066"/>
            <a:ext cx="1688092" cy="408542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ja-JP" sz="1600" dirty="0" smtClean="0"/>
              <a:t>STA @ Low </a:t>
            </a:r>
            <a:r>
              <a:rPr lang="en-US" altLang="ja-JP" sz="1600" dirty="0" err="1" smtClean="0"/>
              <a:t>Vdd</a:t>
            </a:r>
            <a:endParaRPr kumimoji="1" lang="ja-JP" altLang="en-US" sz="1600" dirty="0"/>
          </a:p>
        </p:txBody>
      </p:sp>
      <p:cxnSp>
        <p:nvCxnSpPr>
          <p:cNvPr id="19" name="直線矢印コネクタ 18"/>
          <p:cNvCxnSpPr>
            <a:stCxn id="18" idx="2"/>
            <a:endCxn id="17" idx="1"/>
          </p:cNvCxnSpPr>
          <p:nvPr/>
        </p:nvCxnSpPr>
        <p:spPr>
          <a:xfrm>
            <a:off x="7895353" y="2479608"/>
            <a:ext cx="0" cy="206613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5073497" y="3539876"/>
            <a:ext cx="1926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/>
              <a:t>Lower </a:t>
            </a:r>
            <a:r>
              <a:rPr lang="en-US" altLang="ja-JP" sz="1600" dirty="0" err="1" smtClean="0"/>
              <a:t>Vdd</a:t>
            </a:r>
            <a:r>
              <a:rPr lang="en-US" altLang="ja-JP" sz="1600" dirty="0" smtClean="0"/>
              <a:t> Setting</a:t>
            </a:r>
            <a:endParaRPr kumimoji="1" lang="ja-JP" altLang="en-US" sz="16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543904" y="2934381"/>
            <a:ext cx="1111022" cy="2993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ECO File</a:t>
            </a:r>
            <a:endParaRPr kumimoji="1" lang="ja-JP" altLang="en-US" sz="1600" dirty="0"/>
          </a:p>
        </p:txBody>
      </p:sp>
      <p:cxnSp>
        <p:nvCxnSpPr>
          <p:cNvPr id="22" name="直線矢印コネクタ 21"/>
          <p:cNvCxnSpPr/>
          <p:nvPr/>
        </p:nvCxnSpPr>
        <p:spPr>
          <a:xfrm>
            <a:off x="4855662" y="2275337"/>
            <a:ext cx="320087" cy="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フローチャート : 判断 23"/>
          <p:cNvSpPr/>
          <p:nvPr/>
        </p:nvSpPr>
        <p:spPr>
          <a:xfrm>
            <a:off x="3055462" y="3651870"/>
            <a:ext cx="1656184" cy="353944"/>
          </a:xfrm>
          <a:prstGeom prst="flowChartDecision">
            <a:avLst/>
          </a:prstGeom>
          <a:solidFill>
            <a:schemeClr val="accent1"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dirty="0" err="1" smtClean="0"/>
              <a:t>QoR</a:t>
            </a:r>
            <a:r>
              <a:rPr kumimoji="1" lang="en-US" altLang="ja-JP" dirty="0" smtClean="0"/>
              <a:t> Check</a:t>
            </a:r>
            <a:endParaRPr kumimoji="1" lang="ja-JP" altLang="en-US" dirty="0"/>
          </a:p>
        </p:txBody>
      </p:sp>
      <p:sp>
        <p:nvSpPr>
          <p:cNvPr id="25" name="正方形/長方形 24"/>
          <p:cNvSpPr/>
          <p:nvPr/>
        </p:nvSpPr>
        <p:spPr>
          <a:xfrm>
            <a:off x="3055462" y="4340941"/>
            <a:ext cx="1656184" cy="319041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 smtClean="0"/>
              <a:t>Design Finish</a:t>
            </a:r>
            <a:endParaRPr kumimoji="1" lang="ja-JP" altLang="en-US" sz="1600" dirty="0"/>
          </a:p>
        </p:txBody>
      </p:sp>
      <p:cxnSp>
        <p:nvCxnSpPr>
          <p:cNvPr id="26" name="直線矢印コネクタ 25"/>
          <p:cNvCxnSpPr>
            <a:stCxn id="24" idx="2"/>
            <a:endCxn id="25" idx="0"/>
          </p:cNvCxnSpPr>
          <p:nvPr/>
        </p:nvCxnSpPr>
        <p:spPr>
          <a:xfrm>
            <a:off x="3883554" y="4005814"/>
            <a:ext cx="0" cy="335127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4584960" y="3843693"/>
            <a:ext cx="9589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 smtClean="0"/>
              <a:t>Margin &gt; 0</a:t>
            </a:r>
            <a:endParaRPr kumimoji="1" lang="ja-JP" altLang="en-US" sz="1100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457686" y="4083918"/>
            <a:ext cx="13681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100" dirty="0" smtClean="0"/>
              <a:t>Margin =&lt; 0</a:t>
            </a:r>
            <a:endParaRPr kumimoji="1" lang="ja-JP" altLang="en-US" sz="1100" dirty="0"/>
          </a:p>
        </p:txBody>
      </p:sp>
      <p:cxnSp>
        <p:nvCxnSpPr>
          <p:cNvPr id="29" name="直線コネクタ 28"/>
          <p:cNvCxnSpPr/>
          <p:nvPr/>
        </p:nvCxnSpPr>
        <p:spPr>
          <a:xfrm>
            <a:off x="2695422" y="996866"/>
            <a:ext cx="0" cy="3663116"/>
          </a:xfrm>
          <a:prstGeom prst="line">
            <a:avLst/>
          </a:prstGeom>
          <a:ln w="381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2911446" y="627534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i="1" u="sng" dirty="0" smtClean="0">
                <a:solidFill>
                  <a:schemeClr val="accent2"/>
                </a:solidFill>
              </a:rPr>
              <a:t>Additional Flow for Mode-wise ASA</a:t>
            </a:r>
            <a:endParaRPr kumimoji="1" lang="ja-JP" altLang="en-US" b="1" i="1" u="sng" dirty="0">
              <a:solidFill>
                <a:schemeClr val="accent2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19158" y="629271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i="1" u="sng" dirty="0" smtClean="0">
                <a:solidFill>
                  <a:schemeClr val="accent1"/>
                </a:solidFill>
              </a:rPr>
              <a:t>Conventional Flow</a:t>
            </a:r>
            <a:endParaRPr kumimoji="1" lang="ja-JP" altLang="en-US" b="1" i="1" u="sng" dirty="0">
              <a:solidFill>
                <a:schemeClr val="accent1"/>
              </a:solidFill>
            </a:endParaRPr>
          </a:p>
        </p:txBody>
      </p:sp>
      <p:cxnSp>
        <p:nvCxnSpPr>
          <p:cNvPr id="35" name="直線矢印コネクタ 34"/>
          <p:cNvCxnSpPr>
            <a:stCxn id="5" idx="3"/>
          </p:cNvCxnSpPr>
          <p:nvPr/>
        </p:nvCxnSpPr>
        <p:spPr>
          <a:xfrm>
            <a:off x="2267744" y="2113449"/>
            <a:ext cx="720080" cy="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カギ線コネクタ 35"/>
          <p:cNvCxnSpPr>
            <a:stCxn id="24" idx="3"/>
            <a:endCxn id="17" idx="3"/>
          </p:cNvCxnSpPr>
          <p:nvPr/>
        </p:nvCxnSpPr>
        <p:spPr>
          <a:xfrm flipV="1">
            <a:off x="4711646" y="3182543"/>
            <a:ext cx="3183707" cy="646299"/>
          </a:xfrm>
          <a:prstGeom prst="bentConnector2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41"/>
          <p:cNvCxnSpPr>
            <a:endCxn id="18" idx="1"/>
          </p:cNvCxnSpPr>
          <p:nvPr/>
        </p:nvCxnSpPr>
        <p:spPr>
          <a:xfrm>
            <a:off x="6797056" y="2275337"/>
            <a:ext cx="254251" cy="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2426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Additional Flow (Detail 1)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3727" y="1716064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Sign-off </a:t>
            </a:r>
            <a:r>
              <a:rPr kumimoji="1" lang="en-US" altLang="ja-JP" sz="1600" dirty="0" err="1" smtClean="0"/>
              <a:t>Vdd</a:t>
            </a:r>
            <a:endParaRPr kumimoji="1" lang="en-US" altLang="ja-JP" sz="1600" dirty="0" smtClean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13878" y="2222451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-10mV</a:t>
            </a:r>
            <a:endParaRPr kumimoji="1" lang="ja-JP" altLang="en-US" sz="16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415522" y="987572"/>
            <a:ext cx="21483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i="1" dirty="0" smtClean="0"/>
              <a:t>Critical-Active </a:t>
            </a:r>
            <a:r>
              <a:rPr kumimoji="1" lang="en-US" altLang="ja-JP" i="1" dirty="0" smtClean="0"/>
              <a:t>path1</a:t>
            </a:r>
            <a:endParaRPr kumimoji="1" lang="ja-JP" altLang="en-US" i="1" dirty="0"/>
          </a:p>
        </p:txBody>
      </p:sp>
      <p:sp>
        <p:nvSpPr>
          <p:cNvPr id="11" name="円柱 10"/>
          <p:cNvSpPr/>
          <p:nvPr/>
        </p:nvSpPr>
        <p:spPr>
          <a:xfrm>
            <a:off x="6948264" y="1167793"/>
            <a:ext cx="2024944" cy="2700101"/>
          </a:xfrm>
          <a:prstGeom prst="can">
            <a:avLst>
              <a:gd name="adj" fmla="val 16182"/>
            </a:avLst>
          </a:prstGeom>
          <a:solidFill>
            <a:schemeClr val="accent2">
              <a:alpha val="5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13878" y="2728319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-20mV</a:t>
            </a:r>
            <a:endParaRPr kumimoji="1" lang="ja-JP" altLang="en-US" sz="16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608916" y="975914"/>
            <a:ext cx="21959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i="1" dirty="0" smtClean="0"/>
              <a:t>Critical-Active</a:t>
            </a:r>
            <a:endParaRPr kumimoji="1" lang="en-US" altLang="ja-JP" i="1" dirty="0" smtClean="0"/>
          </a:p>
          <a:p>
            <a:r>
              <a:rPr kumimoji="1" lang="en-US" altLang="ja-JP" i="1" dirty="0" smtClean="0"/>
              <a:t>path2</a:t>
            </a:r>
            <a:endParaRPr kumimoji="1" lang="ja-JP" altLang="en-US" i="1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13878" y="3224918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-30mV</a:t>
            </a:r>
            <a:endParaRPr kumimoji="1" lang="ja-JP" altLang="en-US" sz="1600" dirty="0"/>
          </a:p>
        </p:txBody>
      </p:sp>
      <p:grpSp>
        <p:nvGrpSpPr>
          <p:cNvPr id="25" name="グループ化 24"/>
          <p:cNvGrpSpPr/>
          <p:nvPr/>
        </p:nvGrpSpPr>
        <p:grpSpPr>
          <a:xfrm>
            <a:off x="1435399" y="1707652"/>
            <a:ext cx="1912465" cy="1866563"/>
            <a:chOff x="1617057" y="1419622"/>
            <a:chExt cx="2719127" cy="1866563"/>
          </a:xfrm>
        </p:grpSpPr>
        <p:sp>
          <p:nvSpPr>
            <p:cNvPr id="19" name="右矢印 18"/>
            <p:cNvSpPr/>
            <p:nvPr/>
          </p:nvSpPr>
          <p:spPr>
            <a:xfrm>
              <a:off x="1617057" y="1419622"/>
              <a:ext cx="1806700" cy="360040"/>
            </a:xfrm>
            <a:prstGeom prst="rightArrow">
              <a:avLst>
                <a:gd name="adj1" fmla="val 72133"/>
                <a:gd name="adj2" fmla="val 34118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ja-JP" sz="1400" dirty="0" smtClean="0"/>
                <a:t>Path1 Delay0</a:t>
              </a:r>
              <a:endParaRPr lang="ja-JP" altLang="en-US" sz="1400" dirty="0"/>
            </a:p>
          </p:txBody>
        </p:sp>
        <p:sp>
          <p:nvSpPr>
            <p:cNvPr id="20" name="右矢印 19"/>
            <p:cNvSpPr/>
            <p:nvPr/>
          </p:nvSpPr>
          <p:spPr>
            <a:xfrm>
              <a:off x="1617057" y="1923678"/>
              <a:ext cx="1806699" cy="360040"/>
            </a:xfrm>
            <a:prstGeom prst="rightArrow">
              <a:avLst>
                <a:gd name="adj1" fmla="val 72133"/>
                <a:gd name="adj2" fmla="val 34118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ja-JP" sz="1400" dirty="0" smtClean="0"/>
                <a:t>Path1 Delay0</a:t>
              </a:r>
              <a:endParaRPr lang="ja-JP" altLang="en-US" sz="1400" dirty="0"/>
            </a:p>
          </p:txBody>
        </p:sp>
        <p:sp>
          <p:nvSpPr>
            <p:cNvPr id="21" name="右矢印 20"/>
            <p:cNvSpPr/>
            <p:nvPr/>
          </p:nvSpPr>
          <p:spPr>
            <a:xfrm>
              <a:off x="1617057" y="2429546"/>
              <a:ext cx="1806699" cy="360040"/>
            </a:xfrm>
            <a:prstGeom prst="rightArrow">
              <a:avLst>
                <a:gd name="adj1" fmla="val 72133"/>
                <a:gd name="adj2" fmla="val 34118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ja-JP" sz="1400" dirty="0" smtClean="0"/>
                <a:t>Path1 Delay0</a:t>
              </a:r>
              <a:endParaRPr lang="ja-JP" altLang="en-US" sz="1400" dirty="0"/>
            </a:p>
          </p:txBody>
        </p:sp>
        <p:sp>
          <p:nvSpPr>
            <p:cNvPr id="23" name="右矢印 22"/>
            <p:cNvSpPr/>
            <p:nvPr/>
          </p:nvSpPr>
          <p:spPr>
            <a:xfrm>
              <a:off x="1617058" y="2926145"/>
              <a:ext cx="1806699" cy="360040"/>
            </a:xfrm>
            <a:prstGeom prst="rightArrow">
              <a:avLst>
                <a:gd name="adj1" fmla="val 72133"/>
                <a:gd name="adj2" fmla="val 34118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altLang="ja-JP" sz="1400" dirty="0" smtClean="0"/>
                <a:t>Path1 Delay0</a:t>
              </a:r>
              <a:endParaRPr lang="ja-JP" altLang="en-US" sz="1400" dirty="0"/>
            </a:p>
          </p:txBody>
        </p:sp>
        <p:sp>
          <p:nvSpPr>
            <p:cNvPr id="26" name="右矢印 25"/>
            <p:cNvSpPr/>
            <p:nvPr/>
          </p:nvSpPr>
          <p:spPr>
            <a:xfrm>
              <a:off x="3423755" y="1923678"/>
              <a:ext cx="456215" cy="360040"/>
            </a:xfrm>
            <a:prstGeom prst="rightArrow">
              <a:avLst>
                <a:gd name="adj1" fmla="val 72133"/>
                <a:gd name="adj2" fmla="val 34118"/>
              </a:avLst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rIns="36000" rtlCol="0" anchor="ctr"/>
            <a:lstStyle/>
            <a:p>
              <a:pPr algn="ctr"/>
              <a:r>
                <a:rPr lang="en-US" altLang="ja-JP" sz="1100" dirty="0" smtClean="0"/>
                <a:t>x1.05</a:t>
              </a:r>
              <a:endParaRPr lang="ja-JP" altLang="en-US" sz="1100" dirty="0"/>
            </a:p>
          </p:txBody>
        </p:sp>
        <p:sp>
          <p:nvSpPr>
            <p:cNvPr id="27" name="右矢印 26"/>
            <p:cNvSpPr/>
            <p:nvPr/>
          </p:nvSpPr>
          <p:spPr>
            <a:xfrm>
              <a:off x="3423754" y="2429546"/>
              <a:ext cx="644189" cy="360040"/>
            </a:xfrm>
            <a:prstGeom prst="rightArrow">
              <a:avLst>
                <a:gd name="adj1" fmla="val 72133"/>
                <a:gd name="adj2" fmla="val 34118"/>
              </a:avLst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rIns="36000" rtlCol="0" anchor="ctr"/>
            <a:lstStyle/>
            <a:p>
              <a:pPr algn="ctr"/>
              <a:r>
                <a:rPr lang="en-US" altLang="ja-JP" sz="1100" dirty="0" smtClean="0"/>
                <a:t>x1.11</a:t>
              </a:r>
              <a:endParaRPr lang="ja-JP" altLang="en-US" sz="1100" dirty="0"/>
            </a:p>
          </p:txBody>
        </p:sp>
        <p:sp>
          <p:nvSpPr>
            <p:cNvPr id="28" name="右矢印 27"/>
            <p:cNvSpPr/>
            <p:nvPr/>
          </p:nvSpPr>
          <p:spPr>
            <a:xfrm>
              <a:off x="3423758" y="2926145"/>
              <a:ext cx="912426" cy="360040"/>
            </a:xfrm>
            <a:prstGeom prst="rightArrow">
              <a:avLst>
                <a:gd name="adj1" fmla="val 72133"/>
                <a:gd name="adj2" fmla="val 34118"/>
              </a:avLst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altLang="ja-JP" sz="1100" dirty="0" smtClean="0"/>
                <a:t>x1.18</a:t>
              </a:r>
              <a:endParaRPr lang="ja-JP" altLang="en-US" sz="1100" dirty="0"/>
            </a:p>
          </p:txBody>
        </p:sp>
      </p:grpSp>
      <p:grpSp>
        <p:nvGrpSpPr>
          <p:cNvPr id="29" name="グループ化 28"/>
          <p:cNvGrpSpPr/>
          <p:nvPr/>
        </p:nvGrpSpPr>
        <p:grpSpPr>
          <a:xfrm>
            <a:off x="3725895" y="1709443"/>
            <a:ext cx="2223853" cy="1866563"/>
            <a:chOff x="1617057" y="1419622"/>
            <a:chExt cx="2997730" cy="1866563"/>
          </a:xfrm>
        </p:grpSpPr>
        <p:sp>
          <p:nvSpPr>
            <p:cNvPr id="33" name="右矢印 32"/>
            <p:cNvSpPr/>
            <p:nvPr/>
          </p:nvSpPr>
          <p:spPr>
            <a:xfrm>
              <a:off x="1617057" y="1419622"/>
              <a:ext cx="1806700" cy="360040"/>
            </a:xfrm>
            <a:prstGeom prst="rightArrow">
              <a:avLst>
                <a:gd name="adj1" fmla="val 72133"/>
                <a:gd name="adj2" fmla="val 34118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400" dirty="0" smtClean="0"/>
                <a:t>Path2 Delay0</a:t>
              </a:r>
              <a:endParaRPr lang="ja-JP" altLang="en-US" sz="1400" dirty="0"/>
            </a:p>
          </p:txBody>
        </p:sp>
        <p:sp>
          <p:nvSpPr>
            <p:cNvPr id="34" name="右矢印 33"/>
            <p:cNvSpPr/>
            <p:nvPr/>
          </p:nvSpPr>
          <p:spPr>
            <a:xfrm>
              <a:off x="1617057" y="1923678"/>
              <a:ext cx="1806699" cy="360040"/>
            </a:xfrm>
            <a:prstGeom prst="rightArrow">
              <a:avLst>
                <a:gd name="adj1" fmla="val 72133"/>
                <a:gd name="adj2" fmla="val 34118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400" dirty="0" smtClean="0"/>
                <a:t>Path2 Delay0</a:t>
              </a:r>
              <a:endParaRPr lang="ja-JP" altLang="en-US" sz="1400" dirty="0"/>
            </a:p>
          </p:txBody>
        </p:sp>
        <p:sp>
          <p:nvSpPr>
            <p:cNvPr id="35" name="右矢印 34"/>
            <p:cNvSpPr/>
            <p:nvPr/>
          </p:nvSpPr>
          <p:spPr>
            <a:xfrm>
              <a:off x="1617057" y="2429546"/>
              <a:ext cx="1806699" cy="360040"/>
            </a:xfrm>
            <a:prstGeom prst="rightArrow">
              <a:avLst>
                <a:gd name="adj1" fmla="val 72133"/>
                <a:gd name="adj2" fmla="val 34118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400" dirty="0" smtClean="0"/>
                <a:t>Path2 Delay0</a:t>
              </a:r>
              <a:endParaRPr lang="ja-JP" altLang="en-US" sz="1400" dirty="0"/>
            </a:p>
          </p:txBody>
        </p:sp>
        <p:sp>
          <p:nvSpPr>
            <p:cNvPr id="36" name="右矢印 35"/>
            <p:cNvSpPr/>
            <p:nvPr/>
          </p:nvSpPr>
          <p:spPr>
            <a:xfrm>
              <a:off x="1617058" y="2926145"/>
              <a:ext cx="1806699" cy="360040"/>
            </a:xfrm>
            <a:prstGeom prst="rightArrow">
              <a:avLst>
                <a:gd name="adj1" fmla="val 72133"/>
                <a:gd name="adj2" fmla="val 34118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400" dirty="0" smtClean="0"/>
                <a:t>Path2 Delay0</a:t>
              </a:r>
              <a:endParaRPr lang="ja-JP" altLang="en-US" sz="1400" dirty="0"/>
            </a:p>
          </p:txBody>
        </p:sp>
        <p:sp>
          <p:nvSpPr>
            <p:cNvPr id="37" name="右矢印 36"/>
            <p:cNvSpPr/>
            <p:nvPr/>
          </p:nvSpPr>
          <p:spPr>
            <a:xfrm>
              <a:off x="3423756" y="1923678"/>
              <a:ext cx="456214" cy="360040"/>
            </a:xfrm>
            <a:prstGeom prst="rightArrow">
              <a:avLst>
                <a:gd name="adj1" fmla="val 72133"/>
                <a:gd name="adj2" fmla="val 34118"/>
              </a:avLst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rIns="36000" rtlCol="0" anchor="ctr"/>
            <a:lstStyle/>
            <a:p>
              <a:pPr algn="ctr"/>
              <a:r>
                <a:rPr lang="en-US" altLang="ja-JP" sz="1100" dirty="0" smtClean="0"/>
                <a:t>x1.1</a:t>
              </a:r>
              <a:endParaRPr lang="ja-JP" altLang="en-US" sz="1100" dirty="0"/>
            </a:p>
          </p:txBody>
        </p:sp>
        <p:sp>
          <p:nvSpPr>
            <p:cNvPr id="38" name="右矢印 37"/>
            <p:cNvSpPr/>
            <p:nvPr/>
          </p:nvSpPr>
          <p:spPr>
            <a:xfrm>
              <a:off x="3423754" y="2429546"/>
              <a:ext cx="778309" cy="360040"/>
            </a:xfrm>
            <a:prstGeom prst="rightArrow">
              <a:avLst>
                <a:gd name="adj1" fmla="val 72133"/>
                <a:gd name="adj2" fmla="val 34118"/>
              </a:avLst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altLang="ja-JP" sz="1100" dirty="0" smtClean="0"/>
                <a:t>x1.15</a:t>
              </a:r>
              <a:endParaRPr lang="ja-JP" altLang="en-US" sz="1100" dirty="0"/>
            </a:p>
          </p:txBody>
        </p:sp>
        <p:sp>
          <p:nvSpPr>
            <p:cNvPr id="39" name="右矢印 38"/>
            <p:cNvSpPr/>
            <p:nvPr/>
          </p:nvSpPr>
          <p:spPr>
            <a:xfrm>
              <a:off x="3423758" y="2926145"/>
              <a:ext cx="1191029" cy="360040"/>
            </a:xfrm>
            <a:prstGeom prst="rightArrow">
              <a:avLst>
                <a:gd name="adj1" fmla="val 72133"/>
                <a:gd name="adj2" fmla="val 34118"/>
              </a:avLst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altLang="ja-JP" sz="1100" dirty="0" smtClean="0"/>
                <a:t>x1.23</a:t>
              </a:r>
              <a:endParaRPr lang="ja-JP" altLang="en-US" sz="1100" dirty="0"/>
            </a:p>
          </p:txBody>
        </p:sp>
      </p:grpSp>
      <p:sp>
        <p:nvSpPr>
          <p:cNvPr id="43" name="テキスト ボックス 42"/>
          <p:cNvSpPr txBox="1"/>
          <p:nvPr/>
        </p:nvSpPr>
        <p:spPr>
          <a:xfrm>
            <a:off x="5661716" y="985464"/>
            <a:ext cx="9985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/>
              <a:t>....</a:t>
            </a:r>
            <a:endParaRPr kumimoji="1" lang="ja-JP" altLang="en-US" sz="2800" dirty="0"/>
          </a:p>
        </p:txBody>
      </p:sp>
      <p:sp>
        <p:nvSpPr>
          <p:cNvPr id="44" name="テキスト ボックス 43"/>
          <p:cNvSpPr txBox="1"/>
          <p:nvPr/>
        </p:nvSpPr>
        <p:spPr>
          <a:xfrm rot="5400000">
            <a:off x="2062330" y="3569252"/>
            <a:ext cx="501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/>
              <a:t>...</a:t>
            </a:r>
            <a:endParaRPr kumimoji="1" lang="ja-JP" altLang="en-US" sz="2800" dirty="0"/>
          </a:p>
        </p:txBody>
      </p:sp>
      <p:sp>
        <p:nvSpPr>
          <p:cNvPr id="45" name="テキスト ボックス 44"/>
          <p:cNvSpPr txBox="1"/>
          <p:nvPr/>
        </p:nvSpPr>
        <p:spPr>
          <a:xfrm rot="5400000">
            <a:off x="4245466" y="3574847"/>
            <a:ext cx="4949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/>
              <a:t>...</a:t>
            </a:r>
            <a:endParaRPr kumimoji="1" lang="ja-JP" altLang="en-US" sz="2800" dirty="0"/>
          </a:p>
        </p:txBody>
      </p:sp>
      <p:graphicFrame>
        <p:nvGraphicFramePr>
          <p:cNvPr id="46" name="表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0182820"/>
              </p:ext>
            </p:extLst>
          </p:nvPr>
        </p:nvGraphicFramePr>
        <p:xfrm>
          <a:off x="7056276" y="1633457"/>
          <a:ext cx="1808920" cy="2057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2230"/>
                <a:gridCol w="452230"/>
                <a:gridCol w="452230"/>
                <a:gridCol w="45223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dirty="0" smtClean="0"/>
                        <a:t>path</a:t>
                      </a:r>
                    </a:p>
                    <a:p>
                      <a:pPr algn="ctr"/>
                      <a:r>
                        <a:rPr kumimoji="1" lang="en-US" altLang="ja-JP" sz="1050" b="0" dirty="0" smtClean="0"/>
                        <a:t>1</a:t>
                      </a:r>
                      <a:endParaRPr kumimoji="1" lang="ja-JP" altLang="en-US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dirty="0" smtClean="0"/>
                        <a:t>path2</a:t>
                      </a:r>
                      <a:endParaRPr kumimoji="1" lang="ja-JP" altLang="en-US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dirty="0" smtClean="0"/>
                        <a:t>path3</a:t>
                      </a:r>
                      <a:endParaRPr kumimoji="1" lang="ja-JP" altLang="en-US" sz="1050" b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dirty="0" smtClean="0"/>
                        <a:t>-10</a:t>
                      </a:r>
                    </a:p>
                    <a:p>
                      <a:pPr algn="ctr"/>
                      <a:r>
                        <a:rPr kumimoji="1" lang="en-US" altLang="ja-JP" sz="1050" b="0" dirty="0" smtClean="0"/>
                        <a:t>mV</a:t>
                      </a:r>
                      <a:endParaRPr kumimoji="1" lang="ja-JP" altLang="en-US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dirty="0" smtClean="0"/>
                        <a:t>1.05</a:t>
                      </a:r>
                      <a:endParaRPr kumimoji="1" lang="ja-JP" altLang="en-US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dirty="0" smtClean="0"/>
                        <a:t>1.1</a:t>
                      </a:r>
                      <a:endParaRPr kumimoji="1" lang="ja-JP" altLang="en-US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dirty="0" smtClean="0"/>
                        <a:t>..</a:t>
                      </a:r>
                      <a:endParaRPr kumimoji="1" lang="ja-JP" altLang="en-US" sz="1050" b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dirty="0" smtClean="0"/>
                        <a:t>-20</a:t>
                      </a:r>
                    </a:p>
                    <a:p>
                      <a:pPr algn="ctr"/>
                      <a:r>
                        <a:rPr kumimoji="1" lang="en-US" altLang="ja-JP" sz="1050" b="0" dirty="0" smtClean="0"/>
                        <a:t>mV</a:t>
                      </a:r>
                      <a:endParaRPr kumimoji="1" lang="ja-JP" altLang="en-US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dirty="0" smtClean="0"/>
                        <a:t>1.11</a:t>
                      </a:r>
                      <a:endParaRPr kumimoji="1" lang="ja-JP" altLang="en-US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dirty="0" smtClean="0"/>
                        <a:t>1.15</a:t>
                      </a:r>
                      <a:endParaRPr kumimoji="1" lang="ja-JP" altLang="en-US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dirty="0" smtClean="0"/>
                        <a:t>..</a:t>
                      </a:r>
                      <a:endParaRPr kumimoji="1" lang="ja-JP" altLang="en-US" sz="1050" b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dirty="0" smtClean="0"/>
                        <a:t>-30</a:t>
                      </a:r>
                    </a:p>
                    <a:p>
                      <a:pPr algn="ctr"/>
                      <a:r>
                        <a:rPr kumimoji="1" lang="en-US" altLang="ja-JP" sz="1050" b="0" dirty="0" smtClean="0"/>
                        <a:t>mV</a:t>
                      </a:r>
                      <a:endParaRPr kumimoji="1" lang="ja-JP" altLang="en-US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dirty="0" smtClean="0"/>
                        <a:t>1.18</a:t>
                      </a:r>
                      <a:endParaRPr kumimoji="1" lang="ja-JP" altLang="en-US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dirty="0" smtClean="0"/>
                        <a:t>1.23</a:t>
                      </a:r>
                      <a:endParaRPr kumimoji="1" lang="ja-JP" altLang="en-US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dirty="0" smtClean="0"/>
                        <a:t>..</a:t>
                      </a:r>
                      <a:endParaRPr kumimoji="1" lang="ja-JP" altLang="en-US" sz="1050" b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dirty="0" smtClean="0"/>
                        <a:t>-40</a:t>
                      </a:r>
                    </a:p>
                    <a:p>
                      <a:pPr algn="ctr"/>
                      <a:r>
                        <a:rPr kumimoji="1" lang="en-US" altLang="ja-JP" sz="1050" b="0" dirty="0" smtClean="0"/>
                        <a:t>mV</a:t>
                      </a:r>
                      <a:endParaRPr kumimoji="1" lang="ja-JP" altLang="en-US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dirty="0" smtClean="0"/>
                        <a:t>..</a:t>
                      </a:r>
                      <a:endParaRPr kumimoji="1" lang="ja-JP" altLang="en-US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dirty="0" smtClean="0"/>
                        <a:t>..</a:t>
                      </a:r>
                      <a:endParaRPr kumimoji="1" lang="ja-JP" altLang="en-US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dirty="0" smtClean="0"/>
                        <a:t>..</a:t>
                      </a:r>
                      <a:endParaRPr kumimoji="1" lang="ja-JP" altLang="en-US" sz="1050" b="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7" name="テキスト ボックス 46"/>
          <p:cNvSpPr txBox="1"/>
          <p:nvPr/>
        </p:nvSpPr>
        <p:spPr>
          <a:xfrm>
            <a:off x="7020272" y="581999"/>
            <a:ext cx="1880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i="1" u="sng" dirty="0" smtClean="0">
                <a:solidFill>
                  <a:schemeClr val="accent2"/>
                </a:solidFill>
              </a:rPr>
              <a:t>Delay Database</a:t>
            </a:r>
            <a:endParaRPr kumimoji="1" lang="ja-JP" altLang="en-US" b="1" i="1" u="sng" dirty="0">
              <a:solidFill>
                <a:schemeClr val="accent2"/>
              </a:solidFill>
            </a:endParaRPr>
          </a:p>
        </p:txBody>
      </p:sp>
      <p:sp>
        <p:nvSpPr>
          <p:cNvPr id="48" name="二等辺三角形 47"/>
          <p:cNvSpPr/>
          <p:nvPr/>
        </p:nvSpPr>
        <p:spPr>
          <a:xfrm rot="5400000">
            <a:off x="5468569" y="2409831"/>
            <a:ext cx="2023286" cy="216024"/>
          </a:xfrm>
          <a:prstGeom prst="triangle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791580" y="4083919"/>
            <a:ext cx="7884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chemeClr val="accent2"/>
                </a:solidFill>
              </a:rPr>
              <a:t>Create a database </a:t>
            </a:r>
            <a:r>
              <a:rPr lang="en-US" altLang="ja-JP" b="1" dirty="0">
                <a:solidFill>
                  <a:schemeClr val="accent2"/>
                </a:solidFill>
              </a:rPr>
              <a:t>of the </a:t>
            </a:r>
            <a:r>
              <a:rPr lang="en-US" altLang="ja-JP" b="1" dirty="0" smtClean="0">
                <a:solidFill>
                  <a:schemeClr val="accent2"/>
                </a:solidFill>
              </a:rPr>
              <a:t>delay increase when </a:t>
            </a:r>
            <a:r>
              <a:rPr lang="en-US" altLang="ja-JP" b="1" dirty="0">
                <a:solidFill>
                  <a:schemeClr val="accent2"/>
                </a:solidFill>
              </a:rPr>
              <a:t>lowering the voltage for each </a:t>
            </a:r>
            <a:r>
              <a:rPr lang="en-US" altLang="ja-JP" b="1" dirty="0" smtClean="0">
                <a:solidFill>
                  <a:schemeClr val="accent2"/>
                </a:solidFill>
              </a:rPr>
              <a:t>CA </a:t>
            </a:r>
            <a:r>
              <a:rPr lang="en-US" altLang="ja-JP" b="1" dirty="0" smtClean="0">
                <a:solidFill>
                  <a:schemeClr val="accent2"/>
                </a:solidFill>
              </a:rPr>
              <a:t>paths.</a:t>
            </a:r>
            <a:endParaRPr lang="en-US" altLang="ja-JP" b="1" dirty="0">
              <a:solidFill>
                <a:schemeClr val="accent2"/>
              </a:solidFill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2407400" y="582107"/>
            <a:ext cx="1880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i="1" u="sng" dirty="0" smtClean="0">
                <a:solidFill>
                  <a:schemeClr val="accent2"/>
                </a:solidFill>
              </a:rPr>
              <a:t>STA @ Low </a:t>
            </a:r>
            <a:r>
              <a:rPr kumimoji="1" lang="en-US" altLang="ja-JP" b="1" i="1" u="sng" dirty="0" err="1" smtClean="0">
                <a:solidFill>
                  <a:schemeClr val="accent2"/>
                </a:solidFill>
              </a:rPr>
              <a:t>Vdd</a:t>
            </a:r>
            <a:endParaRPr kumimoji="1" lang="ja-JP" altLang="en-US" b="1" i="1" u="sng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69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Additional Flow (Detail 2)</a:t>
            </a:r>
            <a:endParaRPr kumimoji="1" lang="ja-JP" altLang="en-US" dirty="0"/>
          </a:p>
        </p:txBody>
      </p:sp>
      <p:sp>
        <p:nvSpPr>
          <p:cNvPr id="4" name="円柱 3"/>
          <p:cNvSpPr/>
          <p:nvPr/>
        </p:nvSpPr>
        <p:spPr>
          <a:xfrm>
            <a:off x="251520" y="1239801"/>
            <a:ext cx="2024944" cy="2700101"/>
          </a:xfrm>
          <a:prstGeom prst="can">
            <a:avLst>
              <a:gd name="adj" fmla="val 16182"/>
            </a:avLst>
          </a:prstGeom>
          <a:solidFill>
            <a:schemeClr val="accent2">
              <a:alpha val="5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8395451"/>
              </p:ext>
            </p:extLst>
          </p:nvPr>
        </p:nvGraphicFramePr>
        <p:xfrm>
          <a:off x="359532" y="1705465"/>
          <a:ext cx="1808920" cy="2057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2230"/>
                <a:gridCol w="452230"/>
                <a:gridCol w="452230"/>
                <a:gridCol w="45223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dirty="0" smtClean="0"/>
                        <a:t>path</a:t>
                      </a:r>
                    </a:p>
                    <a:p>
                      <a:pPr algn="ctr"/>
                      <a:r>
                        <a:rPr kumimoji="1" lang="en-US" altLang="ja-JP" sz="1050" b="0" dirty="0" smtClean="0"/>
                        <a:t>1</a:t>
                      </a:r>
                      <a:endParaRPr kumimoji="1" lang="ja-JP" altLang="en-US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dirty="0" smtClean="0"/>
                        <a:t>path2</a:t>
                      </a:r>
                      <a:endParaRPr kumimoji="1" lang="ja-JP" altLang="en-US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dirty="0" smtClean="0"/>
                        <a:t>path3</a:t>
                      </a:r>
                      <a:endParaRPr kumimoji="1" lang="ja-JP" altLang="en-US" sz="1050" b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dirty="0" smtClean="0"/>
                        <a:t>-10</a:t>
                      </a:r>
                    </a:p>
                    <a:p>
                      <a:pPr algn="ctr"/>
                      <a:r>
                        <a:rPr kumimoji="1" lang="en-US" altLang="ja-JP" sz="1050" b="0" dirty="0" smtClean="0"/>
                        <a:t>mV</a:t>
                      </a:r>
                      <a:endParaRPr kumimoji="1" lang="ja-JP" altLang="en-US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dirty="0" smtClean="0"/>
                        <a:t>1.05</a:t>
                      </a:r>
                      <a:endParaRPr kumimoji="1" lang="ja-JP" altLang="en-US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dirty="0" smtClean="0"/>
                        <a:t>1.1</a:t>
                      </a:r>
                      <a:endParaRPr kumimoji="1" lang="ja-JP" altLang="en-US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dirty="0" smtClean="0"/>
                        <a:t>..</a:t>
                      </a:r>
                      <a:endParaRPr kumimoji="1" lang="ja-JP" altLang="en-US" sz="1050" b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dirty="0" smtClean="0"/>
                        <a:t>-20</a:t>
                      </a:r>
                    </a:p>
                    <a:p>
                      <a:pPr algn="ctr"/>
                      <a:r>
                        <a:rPr kumimoji="1" lang="en-US" altLang="ja-JP" sz="1050" b="0" dirty="0" smtClean="0"/>
                        <a:t>mV</a:t>
                      </a:r>
                      <a:endParaRPr kumimoji="1" lang="ja-JP" altLang="en-US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dirty="0" smtClean="0"/>
                        <a:t>1.11</a:t>
                      </a:r>
                      <a:endParaRPr kumimoji="1" lang="ja-JP" altLang="en-US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dirty="0" smtClean="0"/>
                        <a:t>1.15</a:t>
                      </a:r>
                      <a:endParaRPr kumimoji="1" lang="ja-JP" altLang="en-US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dirty="0" smtClean="0"/>
                        <a:t>..</a:t>
                      </a:r>
                      <a:endParaRPr kumimoji="1" lang="ja-JP" altLang="en-US" sz="1050" b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dirty="0" smtClean="0"/>
                        <a:t>-30</a:t>
                      </a:r>
                    </a:p>
                    <a:p>
                      <a:pPr algn="ctr"/>
                      <a:r>
                        <a:rPr kumimoji="1" lang="en-US" altLang="ja-JP" sz="1050" b="0" dirty="0" smtClean="0"/>
                        <a:t>mV</a:t>
                      </a:r>
                      <a:endParaRPr kumimoji="1" lang="ja-JP" altLang="en-US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dirty="0" smtClean="0"/>
                        <a:t>1.18</a:t>
                      </a:r>
                      <a:endParaRPr kumimoji="1" lang="ja-JP" altLang="en-US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dirty="0" smtClean="0"/>
                        <a:t>1.23</a:t>
                      </a:r>
                      <a:endParaRPr kumimoji="1" lang="ja-JP" altLang="en-US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dirty="0" smtClean="0"/>
                        <a:t>..</a:t>
                      </a:r>
                      <a:endParaRPr kumimoji="1" lang="ja-JP" altLang="en-US" sz="1050" b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dirty="0" smtClean="0"/>
                        <a:t>-40</a:t>
                      </a:r>
                    </a:p>
                    <a:p>
                      <a:pPr algn="ctr"/>
                      <a:r>
                        <a:rPr kumimoji="1" lang="en-US" altLang="ja-JP" sz="1050" b="0" dirty="0" smtClean="0"/>
                        <a:t>mV</a:t>
                      </a:r>
                      <a:endParaRPr kumimoji="1" lang="ja-JP" altLang="en-US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dirty="0" smtClean="0"/>
                        <a:t>..</a:t>
                      </a:r>
                      <a:endParaRPr kumimoji="1" lang="ja-JP" altLang="en-US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dirty="0" smtClean="0"/>
                        <a:t>..</a:t>
                      </a:r>
                      <a:endParaRPr kumimoji="1" lang="ja-JP" altLang="en-US" sz="105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dirty="0" smtClean="0"/>
                        <a:t>..</a:t>
                      </a:r>
                      <a:endParaRPr kumimoji="1" lang="ja-JP" altLang="en-US" sz="1050" b="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334616" y="375006"/>
            <a:ext cx="1880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i="1" u="sng" dirty="0" smtClean="0">
                <a:solidFill>
                  <a:schemeClr val="accent2"/>
                </a:solidFill>
              </a:rPr>
              <a:t>Delay Database</a:t>
            </a:r>
            <a:endParaRPr kumimoji="1" lang="ja-JP" altLang="en-US" b="1" i="1" u="sng" dirty="0">
              <a:solidFill>
                <a:schemeClr val="accent2"/>
              </a:solidFill>
            </a:endParaRPr>
          </a:p>
        </p:txBody>
      </p:sp>
      <p:sp>
        <p:nvSpPr>
          <p:cNvPr id="127" name="テキスト ボックス 126"/>
          <p:cNvSpPr txBox="1"/>
          <p:nvPr/>
        </p:nvSpPr>
        <p:spPr>
          <a:xfrm>
            <a:off x="3016894" y="36799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i="1" u="sng" dirty="0" smtClean="0">
                <a:solidFill>
                  <a:schemeClr val="accent2"/>
                </a:solidFill>
              </a:rPr>
              <a:t>Optimize ECO</a:t>
            </a:r>
            <a:endParaRPr kumimoji="1" lang="ja-JP" altLang="en-US" b="1" i="1" u="sng" dirty="0">
              <a:solidFill>
                <a:schemeClr val="accent2"/>
              </a:solidFill>
            </a:endParaRPr>
          </a:p>
        </p:txBody>
      </p:sp>
      <p:sp>
        <p:nvSpPr>
          <p:cNvPr id="128" name="テキスト ボックス 127"/>
          <p:cNvSpPr txBox="1"/>
          <p:nvPr/>
        </p:nvSpPr>
        <p:spPr>
          <a:xfrm>
            <a:off x="6516216" y="366136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i="1" u="sng" dirty="0" err="1" smtClean="0">
                <a:solidFill>
                  <a:schemeClr val="accent2"/>
                </a:solidFill>
              </a:rPr>
              <a:t>QoR</a:t>
            </a:r>
            <a:r>
              <a:rPr kumimoji="1" lang="en-US" altLang="ja-JP" b="1" i="1" u="sng" dirty="0" smtClean="0">
                <a:solidFill>
                  <a:schemeClr val="accent2"/>
                </a:solidFill>
              </a:rPr>
              <a:t> Check</a:t>
            </a:r>
            <a:endParaRPr kumimoji="1" lang="ja-JP" altLang="en-US" b="1" i="1" u="sng" dirty="0">
              <a:solidFill>
                <a:schemeClr val="accent2"/>
              </a:solidFill>
            </a:endParaRPr>
          </a:p>
        </p:txBody>
      </p:sp>
      <p:sp>
        <p:nvSpPr>
          <p:cNvPr id="158" name="角丸四角形吹き出し 157"/>
          <p:cNvSpPr/>
          <p:nvPr/>
        </p:nvSpPr>
        <p:spPr>
          <a:xfrm>
            <a:off x="2627784" y="708834"/>
            <a:ext cx="6408712" cy="1840466"/>
          </a:xfrm>
          <a:prstGeom prst="wedgeRoundRectCallout">
            <a:avLst>
              <a:gd name="adj1" fmla="val -56683"/>
              <a:gd name="adj2" fmla="val 37067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正方形/長方形 95"/>
          <p:cNvSpPr/>
          <p:nvPr/>
        </p:nvSpPr>
        <p:spPr>
          <a:xfrm>
            <a:off x="3160113" y="1212618"/>
            <a:ext cx="453031" cy="200502"/>
          </a:xfrm>
          <a:prstGeom prst="rect">
            <a:avLst/>
          </a:prstGeom>
          <a:solidFill>
            <a:srgbClr val="7030A0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000" dirty="0" smtClean="0"/>
              <a:t>Cell 1</a:t>
            </a:r>
            <a:endParaRPr kumimoji="1" lang="ja-JP" altLang="en-US" sz="1000" dirty="0"/>
          </a:p>
        </p:txBody>
      </p:sp>
      <p:sp>
        <p:nvSpPr>
          <p:cNvPr id="97" name="正方形/長方形 96"/>
          <p:cNvSpPr/>
          <p:nvPr/>
        </p:nvSpPr>
        <p:spPr>
          <a:xfrm>
            <a:off x="3160113" y="1546788"/>
            <a:ext cx="453031" cy="200502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000" dirty="0" smtClean="0"/>
              <a:t>Cell2</a:t>
            </a:r>
            <a:endParaRPr kumimoji="1" lang="ja-JP" altLang="en-US" sz="1000" dirty="0"/>
          </a:p>
        </p:txBody>
      </p:sp>
      <p:sp>
        <p:nvSpPr>
          <p:cNvPr id="98" name="下矢印 97"/>
          <p:cNvSpPr/>
          <p:nvPr/>
        </p:nvSpPr>
        <p:spPr>
          <a:xfrm>
            <a:off x="2771800" y="1212618"/>
            <a:ext cx="323594" cy="12044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kumimoji="1" lang="en-US" altLang="ja-JP" sz="1200" dirty="0" smtClean="0"/>
              <a:t>Delay0</a:t>
            </a:r>
            <a:endParaRPr kumimoji="1" lang="ja-JP" altLang="en-US" sz="1200" dirty="0"/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2944677" y="744779"/>
            <a:ext cx="841344" cy="342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u="sng" dirty="0" smtClean="0"/>
              <a:t>path1</a:t>
            </a:r>
            <a:endParaRPr kumimoji="1" lang="ja-JP" altLang="en-US" u="sng" dirty="0"/>
          </a:p>
        </p:txBody>
      </p:sp>
      <p:sp>
        <p:nvSpPr>
          <p:cNvPr id="105" name="正方形/長方形 104"/>
          <p:cNvSpPr/>
          <p:nvPr/>
        </p:nvSpPr>
        <p:spPr>
          <a:xfrm>
            <a:off x="3160113" y="1413120"/>
            <a:ext cx="453031" cy="13366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900" dirty="0" smtClean="0"/>
              <a:t>Wire</a:t>
            </a:r>
            <a:endParaRPr kumimoji="1" lang="ja-JP" altLang="en-US" sz="900" dirty="0"/>
          </a:p>
        </p:txBody>
      </p:sp>
      <p:sp>
        <p:nvSpPr>
          <p:cNvPr id="106" name="正方形/長方形 105"/>
          <p:cNvSpPr/>
          <p:nvPr/>
        </p:nvSpPr>
        <p:spPr>
          <a:xfrm>
            <a:off x="3160113" y="1747290"/>
            <a:ext cx="453031" cy="13366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900" dirty="0" smtClean="0"/>
              <a:t>Wire</a:t>
            </a:r>
            <a:endParaRPr kumimoji="1" lang="ja-JP" altLang="en-US" sz="900" dirty="0"/>
          </a:p>
        </p:txBody>
      </p:sp>
      <p:sp>
        <p:nvSpPr>
          <p:cNvPr id="107" name="正方形/長方形 106"/>
          <p:cNvSpPr/>
          <p:nvPr/>
        </p:nvSpPr>
        <p:spPr>
          <a:xfrm>
            <a:off x="3160113" y="1882386"/>
            <a:ext cx="453031" cy="200502"/>
          </a:xfrm>
          <a:prstGeom prst="rect">
            <a:avLst/>
          </a:prstGeom>
          <a:solidFill>
            <a:srgbClr val="7030A0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000" dirty="0" smtClean="0"/>
              <a:t>Cell3</a:t>
            </a:r>
            <a:endParaRPr kumimoji="1" lang="ja-JP" altLang="en-US" sz="1000" dirty="0"/>
          </a:p>
        </p:txBody>
      </p:sp>
      <p:sp>
        <p:nvSpPr>
          <p:cNvPr id="108" name="正方形/長方形 107"/>
          <p:cNvSpPr/>
          <p:nvPr/>
        </p:nvSpPr>
        <p:spPr>
          <a:xfrm>
            <a:off x="3160113" y="2082888"/>
            <a:ext cx="453031" cy="13366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900" dirty="0" smtClean="0"/>
              <a:t>Wire</a:t>
            </a:r>
            <a:endParaRPr kumimoji="1" lang="ja-JP" altLang="en-US" sz="900" dirty="0"/>
          </a:p>
        </p:txBody>
      </p:sp>
      <p:sp>
        <p:nvSpPr>
          <p:cNvPr id="109" name="正方形/長方形 108"/>
          <p:cNvSpPr/>
          <p:nvPr/>
        </p:nvSpPr>
        <p:spPr>
          <a:xfrm>
            <a:off x="3160113" y="2216557"/>
            <a:ext cx="453031" cy="200502"/>
          </a:xfrm>
          <a:prstGeom prst="rect">
            <a:avLst/>
          </a:prstGeom>
          <a:solidFill>
            <a:srgbClr val="7030A0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000" dirty="0" smtClean="0"/>
              <a:t>Cell4</a:t>
            </a:r>
            <a:endParaRPr kumimoji="1" lang="ja-JP" altLang="en-US" sz="1000" dirty="0"/>
          </a:p>
        </p:txBody>
      </p:sp>
      <p:sp>
        <p:nvSpPr>
          <p:cNvPr id="111" name="正方形/長方形 110"/>
          <p:cNvSpPr/>
          <p:nvPr/>
        </p:nvSpPr>
        <p:spPr>
          <a:xfrm>
            <a:off x="4767002" y="1212618"/>
            <a:ext cx="453031" cy="200502"/>
          </a:xfrm>
          <a:prstGeom prst="rect">
            <a:avLst/>
          </a:prstGeom>
          <a:solidFill>
            <a:srgbClr val="7030A0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000" dirty="0" smtClean="0"/>
              <a:t>Cell 1</a:t>
            </a:r>
            <a:endParaRPr kumimoji="1" lang="ja-JP" altLang="en-US" sz="1000" dirty="0"/>
          </a:p>
        </p:txBody>
      </p:sp>
      <p:sp>
        <p:nvSpPr>
          <p:cNvPr id="112" name="正方形/長方形 111"/>
          <p:cNvSpPr/>
          <p:nvPr/>
        </p:nvSpPr>
        <p:spPr>
          <a:xfrm>
            <a:off x="4767002" y="1413120"/>
            <a:ext cx="453031" cy="200502"/>
          </a:xfrm>
          <a:prstGeom prst="rect">
            <a:avLst/>
          </a:prstGeom>
          <a:solidFill>
            <a:srgbClr val="7030A0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000" dirty="0" smtClean="0"/>
              <a:t>Cell2</a:t>
            </a:r>
            <a:endParaRPr kumimoji="1" lang="ja-JP" altLang="en-US" sz="1000" dirty="0"/>
          </a:p>
        </p:txBody>
      </p:sp>
      <p:sp>
        <p:nvSpPr>
          <p:cNvPr id="113" name="下矢印 112"/>
          <p:cNvSpPr/>
          <p:nvPr/>
        </p:nvSpPr>
        <p:spPr>
          <a:xfrm>
            <a:off x="4378689" y="1212618"/>
            <a:ext cx="323594" cy="12044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kumimoji="1" lang="en-US" altLang="ja-JP" sz="1200" dirty="0" smtClean="0"/>
              <a:t>Delay0</a:t>
            </a:r>
            <a:endParaRPr kumimoji="1" lang="ja-JP" altLang="en-US" sz="1200" dirty="0"/>
          </a:p>
        </p:txBody>
      </p:sp>
      <p:sp>
        <p:nvSpPr>
          <p:cNvPr id="114" name="テキスト ボックス 113"/>
          <p:cNvSpPr txBox="1"/>
          <p:nvPr/>
        </p:nvSpPr>
        <p:spPr>
          <a:xfrm>
            <a:off x="4551566" y="744779"/>
            <a:ext cx="841344" cy="342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u="sng" dirty="0" smtClean="0"/>
              <a:t>path2</a:t>
            </a:r>
            <a:endParaRPr kumimoji="1" lang="ja-JP" altLang="en-US" u="sng" dirty="0"/>
          </a:p>
        </p:txBody>
      </p:sp>
      <p:sp>
        <p:nvSpPr>
          <p:cNvPr id="118" name="正方形/長方形 117"/>
          <p:cNvSpPr/>
          <p:nvPr/>
        </p:nvSpPr>
        <p:spPr>
          <a:xfrm>
            <a:off x="4767002" y="1689896"/>
            <a:ext cx="453031" cy="200502"/>
          </a:xfrm>
          <a:prstGeom prst="rect">
            <a:avLst/>
          </a:prstGeom>
          <a:solidFill>
            <a:srgbClr val="7030A0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000" dirty="0" smtClean="0"/>
              <a:t>Cell3</a:t>
            </a:r>
            <a:endParaRPr kumimoji="1" lang="ja-JP" altLang="en-US" sz="1000" dirty="0"/>
          </a:p>
        </p:txBody>
      </p:sp>
      <p:sp>
        <p:nvSpPr>
          <p:cNvPr id="120" name="正方形/長方形 119"/>
          <p:cNvSpPr/>
          <p:nvPr/>
        </p:nvSpPr>
        <p:spPr>
          <a:xfrm>
            <a:off x="4767002" y="1890398"/>
            <a:ext cx="453031" cy="200502"/>
          </a:xfrm>
          <a:prstGeom prst="rect">
            <a:avLst/>
          </a:prstGeom>
          <a:solidFill>
            <a:srgbClr val="7030A0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000" dirty="0" smtClean="0"/>
              <a:t>Cell4</a:t>
            </a:r>
            <a:endParaRPr kumimoji="1" lang="ja-JP" altLang="en-US" sz="1000" dirty="0"/>
          </a:p>
        </p:txBody>
      </p:sp>
      <p:sp>
        <p:nvSpPr>
          <p:cNvPr id="122" name="正方形/長方形 121"/>
          <p:cNvSpPr/>
          <p:nvPr/>
        </p:nvSpPr>
        <p:spPr>
          <a:xfrm>
            <a:off x="4767002" y="1613621"/>
            <a:ext cx="453031" cy="6754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kumimoji="1" lang="ja-JP" altLang="en-US" sz="1000" dirty="0"/>
          </a:p>
        </p:txBody>
      </p:sp>
      <p:sp>
        <p:nvSpPr>
          <p:cNvPr id="123" name="正方形/長方形 122"/>
          <p:cNvSpPr/>
          <p:nvPr/>
        </p:nvSpPr>
        <p:spPr>
          <a:xfrm>
            <a:off x="4767002" y="2172607"/>
            <a:ext cx="453031" cy="244451"/>
          </a:xfrm>
          <a:prstGeom prst="rect">
            <a:avLst/>
          </a:prstGeom>
          <a:solidFill>
            <a:srgbClr val="7030A0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000" dirty="0" smtClean="0"/>
              <a:t>Cell5</a:t>
            </a:r>
            <a:endParaRPr kumimoji="1" lang="ja-JP" altLang="en-US" sz="1000" dirty="0"/>
          </a:p>
        </p:txBody>
      </p:sp>
      <p:sp>
        <p:nvSpPr>
          <p:cNvPr id="124" name="正方形/長方形 123"/>
          <p:cNvSpPr/>
          <p:nvPr/>
        </p:nvSpPr>
        <p:spPr>
          <a:xfrm>
            <a:off x="4767002" y="2096334"/>
            <a:ext cx="453031" cy="6754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kumimoji="1" lang="ja-JP" altLang="en-US" sz="1000" dirty="0"/>
          </a:p>
        </p:txBody>
      </p:sp>
      <p:cxnSp>
        <p:nvCxnSpPr>
          <p:cNvPr id="126" name="直線コネクタ 125"/>
          <p:cNvCxnSpPr/>
          <p:nvPr/>
        </p:nvCxnSpPr>
        <p:spPr>
          <a:xfrm>
            <a:off x="4195613" y="797477"/>
            <a:ext cx="0" cy="1737687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4" name="グループ化 133"/>
          <p:cNvGrpSpPr/>
          <p:nvPr/>
        </p:nvGrpSpPr>
        <p:grpSpPr>
          <a:xfrm>
            <a:off x="6524642" y="744779"/>
            <a:ext cx="2367838" cy="1505194"/>
            <a:chOff x="3108164" y="930796"/>
            <a:chExt cx="2634526" cy="1621717"/>
          </a:xfrm>
        </p:grpSpPr>
        <p:sp>
          <p:nvSpPr>
            <p:cNvPr id="135" name="正方形/長方形 134"/>
            <p:cNvSpPr/>
            <p:nvPr/>
          </p:nvSpPr>
          <p:spPr>
            <a:xfrm>
              <a:off x="3347864" y="1434852"/>
              <a:ext cx="504056" cy="216024"/>
            </a:xfrm>
            <a:prstGeom prst="rect">
              <a:avLst/>
            </a:prstGeom>
            <a:solidFill>
              <a:srgbClr val="7030A0">
                <a:alpha val="7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1000" dirty="0" smtClean="0"/>
                <a:t>Cell 1</a:t>
              </a:r>
              <a:endParaRPr kumimoji="1" lang="ja-JP" altLang="en-US" sz="1000" dirty="0"/>
            </a:p>
          </p:txBody>
        </p:sp>
        <p:sp>
          <p:nvSpPr>
            <p:cNvPr id="136" name="正方形/長方形 135"/>
            <p:cNvSpPr/>
            <p:nvPr/>
          </p:nvSpPr>
          <p:spPr>
            <a:xfrm>
              <a:off x="3347864" y="1794892"/>
              <a:ext cx="504056" cy="216024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1000" dirty="0" smtClean="0"/>
                <a:t>Cell2</a:t>
              </a:r>
              <a:endParaRPr kumimoji="1" lang="ja-JP" altLang="en-US" sz="1000" dirty="0"/>
            </a:p>
          </p:txBody>
        </p:sp>
        <p:sp>
          <p:nvSpPr>
            <p:cNvPr id="138" name="テキスト ボックス 137"/>
            <p:cNvSpPr txBox="1"/>
            <p:nvPr/>
          </p:nvSpPr>
          <p:spPr>
            <a:xfrm>
              <a:off x="3108164" y="930796"/>
              <a:ext cx="936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u="sng" dirty="0" smtClean="0"/>
                <a:t>path1</a:t>
              </a:r>
              <a:endParaRPr kumimoji="1" lang="ja-JP" altLang="en-US" u="sng" dirty="0"/>
            </a:p>
          </p:txBody>
        </p:sp>
        <p:sp>
          <p:nvSpPr>
            <p:cNvPr id="139" name="下矢印 138"/>
            <p:cNvSpPr/>
            <p:nvPr/>
          </p:nvSpPr>
          <p:spPr>
            <a:xfrm>
              <a:off x="3959932" y="1434853"/>
              <a:ext cx="372740" cy="1081657"/>
            </a:xfrm>
            <a:prstGeom prst="downArrow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wrap="none" rtlCol="0" anchor="ctr"/>
            <a:lstStyle/>
            <a:p>
              <a:pPr algn="ctr"/>
              <a:r>
                <a:rPr lang="en-US" altLang="ja-JP" sz="1000" dirty="0" smtClean="0"/>
                <a:t>Max</a:t>
              </a:r>
              <a:r>
                <a:rPr kumimoji="1" lang="en-US" altLang="ja-JP" sz="1000" dirty="0" smtClean="0"/>
                <a:t> Delay</a:t>
              </a:r>
              <a:endParaRPr kumimoji="1" lang="ja-JP" altLang="en-US" sz="1000" dirty="0"/>
            </a:p>
          </p:txBody>
        </p:sp>
        <p:sp>
          <p:nvSpPr>
            <p:cNvPr id="140" name="正方形/長方形 139"/>
            <p:cNvSpPr/>
            <p:nvPr/>
          </p:nvSpPr>
          <p:spPr>
            <a:xfrm>
              <a:off x="3347864" y="1650876"/>
              <a:ext cx="504056" cy="14401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ja-JP" altLang="en-US" sz="900" dirty="0"/>
            </a:p>
          </p:txBody>
        </p:sp>
        <p:sp>
          <p:nvSpPr>
            <p:cNvPr id="141" name="正方形/長方形 140"/>
            <p:cNvSpPr/>
            <p:nvPr/>
          </p:nvSpPr>
          <p:spPr>
            <a:xfrm>
              <a:off x="3347864" y="2010916"/>
              <a:ext cx="504056" cy="14401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ja-JP" altLang="en-US" sz="900" dirty="0"/>
            </a:p>
          </p:txBody>
        </p:sp>
        <p:sp>
          <p:nvSpPr>
            <p:cNvPr id="142" name="正方形/長方形 141"/>
            <p:cNvSpPr/>
            <p:nvPr/>
          </p:nvSpPr>
          <p:spPr>
            <a:xfrm>
              <a:off x="3347864" y="2156470"/>
              <a:ext cx="504055" cy="116644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1000" dirty="0" smtClean="0"/>
                <a:t>Cell3</a:t>
              </a:r>
              <a:endParaRPr kumimoji="1" lang="ja-JP" altLang="en-US" sz="1000" dirty="0"/>
            </a:p>
          </p:txBody>
        </p:sp>
        <p:sp>
          <p:nvSpPr>
            <p:cNvPr id="143" name="正方形/長方形 142"/>
            <p:cNvSpPr/>
            <p:nvPr/>
          </p:nvSpPr>
          <p:spPr>
            <a:xfrm>
              <a:off x="3347864" y="2276946"/>
              <a:ext cx="504055" cy="14401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ja-JP" altLang="en-US" sz="900" dirty="0"/>
            </a:p>
          </p:txBody>
        </p:sp>
        <p:sp>
          <p:nvSpPr>
            <p:cNvPr id="144" name="正方形/長方形 143"/>
            <p:cNvSpPr/>
            <p:nvPr/>
          </p:nvSpPr>
          <p:spPr>
            <a:xfrm>
              <a:off x="3347864" y="2426499"/>
              <a:ext cx="504055" cy="108012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1000" dirty="0" smtClean="0"/>
                <a:t>Cell4</a:t>
              </a:r>
              <a:endParaRPr kumimoji="1" lang="ja-JP" altLang="en-US" sz="1000" dirty="0"/>
            </a:p>
          </p:txBody>
        </p:sp>
        <p:sp>
          <p:nvSpPr>
            <p:cNvPr id="146" name="正方形/長方形 145"/>
            <p:cNvSpPr/>
            <p:nvPr/>
          </p:nvSpPr>
          <p:spPr>
            <a:xfrm>
              <a:off x="4757881" y="1434852"/>
              <a:ext cx="504056" cy="128786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1100" dirty="0" smtClean="0"/>
                <a:t>Cell 1</a:t>
              </a:r>
              <a:endParaRPr kumimoji="1" lang="ja-JP" altLang="en-US" sz="1100" dirty="0"/>
            </a:p>
          </p:txBody>
        </p:sp>
        <p:sp>
          <p:nvSpPr>
            <p:cNvPr id="147" name="正方形/長方形 146"/>
            <p:cNvSpPr/>
            <p:nvPr/>
          </p:nvSpPr>
          <p:spPr>
            <a:xfrm>
              <a:off x="4757881" y="1578372"/>
              <a:ext cx="504056" cy="216024"/>
            </a:xfrm>
            <a:prstGeom prst="rect">
              <a:avLst/>
            </a:prstGeom>
            <a:solidFill>
              <a:srgbClr val="7030A0">
                <a:alpha val="7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1100" dirty="0" smtClean="0"/>
                <a:t>Cell2</a:t>
              </a:r>
              <a:endParaRPr kumimoji="1" lang="ja-JP" altLang="en-US" sz="1100" dirty="0"/>
            </a:p>
          </p:txBody>
        </p:sp>
        <p:sp>
          <p:nvSpPr>
            <p:cNvPr id="149" name="テキスト ボックス 148"/>
            <p:cNvSpPr txBox="1"/>
            <p:nvPr/>
          </p:nvSpPr>
          <p:spPr>
            <a:xfrm>
              <a:off x="4518180" y="930796"/>
              <a:ext cx="936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u="sng" dirty="0" smtClean="0"/>
                <a:t>path2</a:t>
              </a:r>
              <a:endParaRPr kumimoji="1" lang="ja-JP" altLang="en-US" u="sng" dirty="0"/>
            </a:p>
          </p:txBody>
        </p:sp>
        <p:sp>
          <p:nvSpPr>
            <p:cNvPr id="150" name="下矢印 149"/>
            <p:cNvSpPr/>
            <p:nvPr/>
          </p:nvSpPr>
          <p:spPr>
            <a:xfrm>
              <a:off x="5369950" y="1434853"/>
              <a:ext cx="372740" cy="937641"/>
            </a:xfrm>
            <a:prstGeom prst="downArrow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wrap="none" rtlCol="0" anchor="ctr"/>
            <a:lstStyle/>
            <a:p>
              <a:pPr algn="ctr"/>
              <a:r>
                <a:rPr lang="en-US" altLang="ja-JP" sz="1000" dirty="0" smtClean="0"/>
                <a:t>Max</a:t>
              </a:r>
              <a:r>
                <a:rPr kumimoji="1" lang="en-US" altLang="ja-JP" sz="1000" dirty="0" smtClean="0"/>
                <a:t> Delay</a:t>
              </a:r>
              <a:endParaRPr kumimoji="1" lang="ja-JP" altLang="en-US" sz="1000" dirty="0"/>
            </a:p>
          </p:txBody>
        </p:sp>
        <p:sp>
          <p:nvSpPr>
            <p:cNvPr id="151" name="正方形/長方形 150"/>
            <p:cNvSpPr/>
            <p:nvPr/>
          </p:nvSpPr>
          <p:spPr>
            <a:xfrm>
              <a:off x="4757881" y="1867669"/>
              <a:ext cx="504056" cy="143247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1100" dirty="0" smtClean="0"/>
                <a:t>Cell3</a:t>
              </a:r>
              <a:endParaRPr kumimoji="1" lang="ja-JP" altLang="en-US" sz="1100" dirty="0"/>
            </a:p>
          </p:txBody>
        </p:sp>
        <p:sp>
          <p:nvSpPr>
            <p:cNvPr id="152" name="正方形/長方形 151"/>
            <p:cNvSpPr/>
            <p:nvPr/>
          </p:nvSpPr>
          <p:spPr>
            <a:xfrm>
              <a:off x="4757881" y="2010916"/>
              <a:ext cx="504056" cy="144016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1100" dirty="0" smtClean="0"/>
                <a:t>Cell4</a:t>
              </a:r>
              <a:endParaRPr kumimoji="1" lang="ja-JP" altLang="en-US" sz="1100" dirty="0"/>
            </a:p>
          </p:txBody>
        </p:sp>
        <p:sp>
          <p:nvSpPr>
            <p:cNvPr id="154" name="正方形/長方形 153"/>
            <p:cNvSpPr/>
            <p:nvPr/>
          </p:nvSpPr>
          <p:spPr>
            <a:xfrm>
              <a:off x="4757881" y="1794892"/>
              <a:ext cx="504056" cy="72777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ja-JP" altLang="en-US" sz="1000" dirty="0"/>
            </a:p>
          </p:txBody>
        </p:sp>
        <p:sp>
          <p:nvSpPr>
            <p:cNvPr id="155" name="正方形/長方形 154"/>
            <p:cNvSpPr/>
            <p:nvPr/>
          </p:nvSpPr>
          <p:spPr>
            <a:xfrm>
              <a:off x="4757880" y="2237879"/>
              <a:ext cx="504056" cy="149101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1100" dirty="0" smtClean="0"/>
                <a:t>Cell5</a:t>
              </a:r>
              <a:endParaRPr kumimoji="1" lang="ja-JP" altLang="en-US" sz="1100" dirty="0"/>
            </a:p>
          </p:txBody>
        </p:sp>
        <p:sp>
          <p:nvSpPr>
            <p:cNvPr id="156" name="正方形/長方形 155"/>
            <p:cNvSpPr/>
            <p:nvPr/>
          </p:nvSpPr>
          <p:spPr>
            <a:xfrm>
              <a:off x="4757881" y="2165102"/>
              <a:ext cx="504056" cy="72777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ja-JP" altLang="en-US" sz="1000" dirty="0"/>
            </a:p>
          </p:txBody>
        </p:sp>
        <p:cxnSp>
          <p:nvCxnSpPr>
            <p:cNvPr id="157" name="直線コネクタ 156"/>
            <p:cNvCxnSpPr/>
            <p:nvPr/>
          </p:nvCxnSpPr>
          <p:spPr>
            <a:xfrm>
              <a:off x="4499992" y="987574"/>
              <a:ext cx="0" cy="1564939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9" name="二等辺三角形 158"/>
          <p:cNvSpPr/>
          <p:nvPr/>
        </p:nvSpPr>
        <p:spPr>
          <a:xfrm rot="5400000">
            <a:off x="5736189" y="1534181"/>
            <a:ext cx="937102" cy="494479"/>
          </a:xfrm>
          <a:prstGeom prst="triangle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 smtClean="0"/>
              <a:t>ECO</a:t>
            </a:r>
            <a:endParaRPr kumimoji="1" lang="ja-JP" altLang="en-US" sz="1200" dirty="0"/>
          </a:p>
        </p:txBody>
      </p:sp>
      <p:sp>
        <p:nvSpPr>
          <p:cNvPr id="160" name="テキスト ボックス 159"/>
          <p:cNvSpPr txBox="1"/>
          <p:nvPr/>
        </p:nvSpPr>
        <p:spPr>
          <a:xfrm>
            <a:off x="6727364" y="2263637"/>
            <a:ext cx="1997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i="1" dirty="0" smtClean="0"/>
              <a:t>Met? or Violate?</a:t>
            </a:r>
            <a:endParaRPr kumimoji="1" lang="ja-JP" altLang="en-US" sz="1400" i="1" dirty="0"/>
          </a:p>
        </p:txBody>
      </p:sp>
      <p:cxnSp>
        <p:nvCxnSpPr>
          <p:cNvPr id="215" name="直線コネクタ 214"/>
          <p:cNvCxnSpPr/>
          <p:nvPr/>
        </p:nvCxnSpPr>
        <p:spPr>
          <a:xfrm>
            <a:off x="4195613" y="2868300"/>
            <a:ext cx="0" cy="1737687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2" name="グループ化 241"/>
          <p:cNvGrpSpPr/>
          <p:nvPr/>
        </p:nvGrpSpPr>
        <p:grpSpPr>
          <a:xfrm>
            <a:off x="6524642" y="2815602"/>
            <a:ext cx="2367838" cy="1505193"/>
            <a:chOff x="6524642" y="2887610"/>
            <a:chExt cx="2367838" cy="1505193"/>
          </a:xfrm>
        </p:grpSpPr>
        <p:sp>
          <p:nvSpPr>
            <p:cNvPr id="171" name="正方形/長方形 170"/>
            <p:cNvSpPr/>
            <p:nvPr/>
          </p:nvSpPr>
          <p:spPr>
            <a:xfrm>
              <a:off x="6740078" y="3355449"/>
              <a:ext cx="453031" cy="100251"/>
            </a:xfrm>
            <a:prstGeom prst="rect">
              <a:avLst/>
            </a:prstGeom>
            <a:solidFill>
              <a:srgbClr val="FF6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1000" dirty="0" smtClean="0"/>
                <a:t>Cell 1</a:t>
              </a:r>
              <a:endParaRPr kumimoji="1" lang="ja-JP" altLang="en-US" sz="1000" dirty="0"/>
            </a:p>
          </p:txBody>
        </p:sp>
        <p:sp>
          <p:nvSpPr>
            <p:cNvPr id="172" name="正方形/長方形 171"/>
            <p:cNvSpPr/>
            <p:nvPr/>
          </p:nvSpPr>
          <p:spPr>
            <a:xfrm>
              <a:off x="6740078" y="3590083"/>
              <a:ext cx="453031" cy="126189"/>
            </a:xfrm>
            <a:prstGeom prst="rect">
              <a:avLst/>
            </a:prstGeom>
            <a:solidFill>
              <a:srgbClr val="FF6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1000" dirty="0" smtClean="0"/>
                <a:t>Cell2</a:t>
              </a:r>
              <a:endParaRPr kumimoji="1" lang="ja-JP" altLang="en-US" sz="1000" dirty="0"/>
            </a:p>
          </p:txBody>
        </p:sp>
        <p:sp>
          <p:nvSpPr>
            <p:cNvPr id="173" name="テキスト ボックス 172"/>
            <p:cNvSpPr txBox="1"/>
            <p:nvPr/>
          </p:nvSpPr>
          <p:spPr>
            <a:xfrm>
              <a:off x="6524642" y="2887610"/>
              <a:ext cx="841344" cy="3427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u="sng" dirty="0" smtClean="0"/>
                <a:t>path1</a:t>
              </a:r>
              <a:endParaRPr kumimoji="1" lang="ja-JP" altLang="en-US" u="sng" dirty="0"/>
            </a:p>
          </p:txBody>
        </p:sp>
        <p:sp>
          <p:nvSpPr>
            <p:cNvPr id="174" name="下矢印 173"/>
            <p:cNvSpPr/>
            <p:nvPr/>
          </p:nvSpPr>
          <p:spPr>
            <a:xfrm>
              <a:off x="7290187" y="3355450"/>
              <a:ext cx="335008" cy="870270"/>
            </a:xfrm>
            <a:prstGeom prst="downArrow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wrap="none" rtlCol="0" anchor="ctr"/>
            <a:lstStyle/>
            <a:p>
              <a:pPr algn="ctr"/>
              <a:r>
                <a:rPr lang="en-US" altLang="ja-JP" sz="1000" dirty="0" smtClean="0"/>
                <a:t>Max</a:t>
              </a:r>
              <a:r>
                <a:rPr kumimoji="1" lang="en-US" altLang="ja-JP" sz="1000" dirty="0" smtClean="0"/>
                <a:t> Delay</a:t>
              </a:r>
              <a:endParaRPr kumimoji="1" lang="ja-JP" altLang="en-US" sz="1000" dirty="0"/>
            </a:p>
          </p:txBody>
        </p:sp>
        <p:sp>
          <p:nvSpPr>
            <p:cNvPr id="175" name="正方形/長方形 174"/>
            <p:cNvSpPr/>
            <p:nvPr/>
          </p:nvSpPr>
          <p:spPr>
            <a:xfrm>
              <a:off x="6740078" y="3455191"/>
              <a:ext cx="453031" cy="133668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ja-JP" altLang="en-US" sz="900" dirty="0"/>
            </a:p>
          </p:txBody>
        </p:sp>
        <p:sp>
          <p:nvSpPr>
            <p:cNvPr id="176" name="正方形/長方形 175"/>
            <p:cNvSpPr/>
            <p:nvPr/>
          </p:nvSpPr>
          <p:spPr>
            <a:xfrm>
              <a:off x="6740078" y="3723751"/>
              <a:ext cx="453031" cy="133668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ja-JP" altLang="en-US" sz="900" dirty="0"/>
            </a:p>
          </p:txBody>
        </p:sp>
        <p:sp>
          <p:nvSpPr>
            <p:cNvPr id="177" name="正方形/長方形 176"/>
            <p:cNvSpPr/>
            <p:nvPr/>
          </p:nvSpPr>
          <p:spPr>
            <a:xfrm>
              <a:off x="6740079" y="3857419"/>
              <a:ext cx="453030" cy="108263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1000" dirty="0" smtClean="0"/>
                <a:t>Cell3</a:t>
              </a:r>
              <a:endParaRPr kumimoji="1" lang="ja-JP" altLang="en-US" sz="1000" dirty="0"/>
            </a:p>
          </p:txBody>
        </p:sp>
        <p:sp>
          <p:nvSpPr>
            <p:cNvPr id="178" name="正方形/長方形 177"/>
            <p:cNvSpPr/>
            <p:nvPr/>
          </p:nvSpPr>
          <p:spPr>
            <a:xfrm>
              <a:off x="6740079" y="3965682"/>
              <a:ext cx="453030" cy="133668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ja-JP" altLang="en-US" sz="900" dirty="0"/>
            </a:p>
          </p:txBody>
        </p:sp>
        <p:sp>
          <p:nvSpPr>
            <p:cNvPr id="179" name="正方形/長方形 178"/>
            <p:cNvSpPr/>
            <p:nvPr/>
          </p:nvSpPr>
          <p:spPr>
            <a:xfrm>
              <a:off x="6740078" y="4099350"/>
              <a:ext cx="453030" cy="100251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1000" dirty="0" smtClean="0"/>
                <a:t>Cell4</a:t>
              </a:r>
              <a:endParaRPr kumimoji="1" lang="ja-JP" altLang="en-US" sz="1000" dirty="0"/>
            </a:p>
          </p:txBody>
        </p:sp>
        <p:sp>
          <p:nvSpPr>
            <p:cNvPr id="180" name="正方形/長方形 179"/>
            <p:cNvSpPr/>
            <p:nvPr/>
          </p:nvSpPr>
          <p:spPr>
            <a:xfrm>
              <a:off x="8007361" y="3355450"/>
              <a:ext cx="453031" cy="93130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1000" dirty="0" smtClean="0"/>
                <a:t>Cell 1</a:t>
              </a:r>
              <a:endParaRPr kumimoji="1" lang="ja-JP" altLang="en-US" sz="1000" dirty="0"/>
            </a:p>
          </p:txBody>
        </p:sp>
        <p:sp>
          <p:nvSpPr>
            <p:cNvPr id="181" name="正方形/長方形 180"/>
            <p:cNvSpPr/>
            <p:nvPr/>
          </p:nvSpPr>
          <p:spPr>
            <a:xfrm>
              <a:off x="8007361" y="3448580"/>
              <a:ext cx="453031" cy="100251"/>
            </a:xfrm>
            <a:prstGeom prst="rect">
              <a:avLst/>
            </a:prstGeom>
            <a:solidFill>
              <a:srgbClr val="FF6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1000" dirty="0" smtClean="0"/>
                <a:t>Cell2</a:t>
              </a:r>
              <a:endParaRPr kumimoji="1" lang="ja-JP" altLang="en-US" sz="1000" dirty="0"/>
            </a:p>
          </p:txBody>
        </p:sp>
        <p:sp>
          <p:nvSpPr>
            <p:cNvPr id="182" name="テキスト ボックス 181"/>
            <p:cNvSpPr txBox="1"/>
            <p:nvPr/>
          </p:nvSpPr>
          <p:spPr>
            <a:xfrm>
              <a:off x="7791925" y="2887610"/>
              <a:ext cx="841344" cy="3427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u="sng" dirty="0" smtClean="0"/>
                <a:t>path2</a:t>
              </a:r>
              <a:endParaRPr kumimoji="1" lang="ja-JP" altLang="en-US" u="sng" dirty="0"/>
            </a:p>
          </p:txBody>
        </p:sp>
        <p:sp>
          <p:nvSpPr>
            <p:cNvPr id="183" name="下矢印 182"/>
            <p:cNvSpPr/>
            <p:nvPr/>
          </p:nvSpPr>
          <p:spPr>
            <a:xfrm>
              <a:off x="8557472" y="3355450"/>
              <a:ext cx="335008" cy="743900"/>
            </a:xfrm>
            <a:prstGeom prst="downArrow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wrap="none" rtlCol="0" anchor="ctr"/>
            <a:lstStyle/>
            <a:p>
              <a:pPr algn="ctr"/>
              <a:r>
                <a:rPr lang="en-US" altLang="ja-JP" sz="1000" dirty="0" smtClean="0"/>
                <a:t>Max</a:t>
              </a:r>
              <a:r>
                <a:rPr kumimoji="1" lang="en-US" altLang="ja-JP" sz="1000" dirty="0" smtClean="0"/>
                <a:t> Delay</a:t>
              </a:r>
              <a:endParaRPr kumimoji="1" lang="ja-JP" altLang="en-US" sz="1000" dirty="0"/>
            </a:p>
          </p:txBody>
        </p:sp>
        <p:sp>
          <p:nvSpPr>
            <p:cNvPr id="184" name="正方形/長方形 183"/>
            <p:cNvSpPr/>
            <p:nvPr/>
          </p:nvSpPr>
          <p:spPr>
            <a:xfrm>
              <a:off x="8007361" y="3623857"/>
              <a:ext cx="453031" cy="132954"/>
            </a:xfrm>
            <a:prstGeom prst="rect">
              <a:avLst/>
            </a:prstGeom>
            <a:solidFill>
              <a:srgbClr val="FF6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1000" dirty="0" smtClean="0"/>
                <a:t>Cell3</a:t>
              </a:r>
              <a:endParaRPr kumimoji="1" lang="ja-JP" altLang="en-US" sz="1000" dirty="0"/>
            </a:p>
          </p:txBody>
        </p:sp>
        <p:sp>
          <p:nvSpPr>
            <p:cNvPr id="185" name="正方形/長方形 184"/>
            <p:cNvSpPr/>
            <p:nvPr/>
          </p:nvSpPr>
          <p:spPr>
            <a:xfrm>
              <a:off x="8007361" y="3756811"/>
              <a:ext cx="453031" cy="133668"/>
            </a:xfrm>
            <a:prstGeom prst="rect">
              <a:avLst/>
            </a:prstGeom>
            <a:solidFill>
              <a:srgbClr val="FF66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1000" dirty="0" smtClean="0"/>
                <a:t>Cell4</a:t>
              </a:r>
              <a:endParaRPr kumimoji="1" lang="ja-JP" altLang="en-US" sz="1000" dirty="0"/>
            </a:p>
          </p:txBody>
        </p:sp>
        <p:sp>
          <p:nvSpPr>
            <p:cNvPr id="186" name="正方形/長方形 185"/>
            <p:cNvSpPr/>
            <p:nvPr/>
          </p:nvSpPr>
          <p:spPr>
            <a:xfrm>
              <a:off x="8007361" y="3556309"/>
              <a:ext cx="453031" cy="67548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ja-JP" altLang="en-US" sz="1000" dirty="0"/>
            </a:p>
          </p:txBody>
        </p:sp>
        <p:sp>
          <p:nvSpPr>
            <p:cNvPr id="187" name="正方形/長方形 186"/>
            <p:cNvSpPr/>
            <p:nvPr/>
          </p:nvSpPr>
          <p:spPr>
            <a:xfrm>
              <a:off x="8007360" y="3960962"/>
              <a:ext cx="453031" cy="138388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1000" dirty="0" smtClean="0"/>
                <a:t>Cell5</a:t>
              </a:r>
              <a:endParaRPr kumimoji="1" lang="ja-JP" altLang="en-US" sz="1000" dirty="0"/>
            </a:p>
          </p:txBody>
        </p:sp>
        <p:sp>
          <p:nvSpPr>
            <p:cNvPr id="188" name="正方形/長方形 187"/>
            <p:cNvSpPr/>
            <p:nvPr/>
          </p:nvSpPr>
          <p:spPr>
            <a:xfrm>
              <a:off x="8007359" y="3883208"/>
              <a:ext cx="453031" cy="67548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ja-JP" altLang="en-US" sz="1000" dirty="0"/>
            </a:p>
          </p:txBody>
        </p:sp>
        <p:cxnSp>
          <p:nvCxnSpPr>
            <p:cNvPr id="189" name="直線コネクタ 188"/>
            <p:cNvCxnSpPr/>
            <p:nvPr/>
          </p:nvCxnSpPr>
          <p:spPr>
            <a:xfrm>
              <a:off x="7775578" y="2940308"/>
              <a:ext cx="0" cy="1452495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8" name="二等辺三角形 167"/>
          <p:cNvSpPr/>
          <p:nvPr/>
        </p:nvSpPr>
        <p:spPr>
          <a:xfrm rot="5400000">
            <a:off x="5736189" y="3605004"/>
            <a:ext cx="937102" cy="494479"/>
          </a:xfrm>
          <a:prstGeom prst="triangle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 smtClean="0"/>
              <a:t>ECO</a:t>
            </a:r>
            <a:endParaRPr kumimoji="1" lang="ja-JP" altLang="en-US" sz="1200" dirty="0"/>
          </a:p>
        </p:txBody>
      </p:sp>
      <p:grpSp>
        <p:nvGrpSpPr>
          <p:cNvPr id="240" name="グループ化 239"/>
          <p:cNvGrpSpPr/>
          <p:nvPr/>
        </p:nvGrpSpPr>
        <p:grpSpPr>
          <a:xfrm>
            <a:off x="2591780" y="2779657"/>
            <a:ext cx="6444716" cy="1840466"/>
            <a:chOff x="2591780" y="2851665"/>
            <a:chExt cx="6444716" cy="1840466"/>
          </a:xfrm>
        </p:grpSpPr>
        <p:sp>
          <p:nvSpPr>
            <p:cNvPr id="164" name="角丸四角形吹き出し 163"/>
            <p:cNvSpPr/>
            <p:nvPr/>
          </p:nvSpPr>
          <p:spPr>
            <a:xfrm>
              <a:off x="2591780" y="2851665"/>
              <a:ext cx="6444716" cy="1840466"/>
            </a:xfrm>
            <a:prstGeom prst="wedgeRoundRectCallout">
              <a:avLst>
                <a:gd name="adj1" fmla="val -56090"/>
                <a:gd name="adj2" fmla="val -48843"/>
                <a:gd name="adj3" fmla="val 16667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下矢印 194"/>
            <p:cNvSpPr/>
            <p:nvPr/>
          </p:nvSpPr>
          <p:spPr>
            <a:xfrm>
              <a:off x="2771800" y="3355449"/>
              <a:ext cx="323594" cy="1204441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kumimoji="1" lang="en-US" altLang="ja-JP" sz="1200" dirty="0" smtClean="0"/>
                <a:t>Delay0</a:t>
              </a:r>
              <a:endParaRPr kumimoji="1" lang="ja-JP" altLang="en-US" sz="1200" dirty="0"/>
            </a:p>
          </p:txBody>
        </p:sp>
        <p:sp>
          <p:nvSpPr>
            <p:cNvPr id="196" name="テキスト ボックス 195"/>
            <p:cNvSpPr txBox="1"/>
            <p:nvPr/>
          </p:nvSpPr>
          <p:spPr>
            <a:xfrm>
              <a:off x="2944677" y="2887610"/>
              <a:ext cx="841344" cy="3427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u="sng" dirty="0" smtClean="0"/>
                <a:t>path1</a:t>
              </a:r>
              <a:endParaRPr kumimoji="1" lang="ja-JP" altLang="en-US" u="sng" dirty="0"/>
            </a:p>
          </p:txBody>
        </p:sp>
        <p:sp>
          <p:nvSpPr>
            <p:cNvPr id="206" name="下矢印 205"/>
            <p:cNvSpPr/>
            <p:nvPr/>
          </p:nvSpPr>
          <p:spPr>
            <a:xfrm>
              <a:off x="4378689" y="3355449"/>
              <a:ext cx="323594" cy="1204441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kumimoji="1" lang="en-US" altLang="ja-JP" sz="1200" dirty="0" smtClean="0"/>
                <a:t>Delay0</a:t>
              </a:r>
              <a:endParaRPr kumimoji="1" lang="ja-JP" altLang="en-US" sz="1200" dirty="0"/>
            </a:p>
          </p:txBody>
        </p:sp>
        <p:sp>
          <p:nvSpPr>
            <p:cNvPr id="207" name="テキスト ボックス 206"/>
            <p:cNvSpPr txBox="1"/>
            <p:nvPr/>
          </p:nvSpPr>
          <p:spPr>
            <a:xfrm>
              <a:off x="4551566" y="2887610"/>
              <a:ext cx="841344" cy="3427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u="sng" dirty="0" smtClean="0"/>
                <a:t>path2</a:t>
              </a:r>
              <a:endParaRPr kumimoji="1" lang="ja-JP" altLang="en-US" u="sng" dirty="0"/>
            </a:p>
          </p:txBody>
        </p:sp>
        <p:sp>
          <p:nvSpPr>
            <p:cNvPr id="216" name="正方形/長方形 215"/>
            <p:cNvSpPr/>
            <p:nvPr/>
          </p:nvSpPr>
          <p:spPr>
            <a:xfrm>
              <a:off x="3160113" y="3348328"/>
              <a:ext cx="453031" cy="200502"/>
            </a:xfrm>
            <a:prstGeom prst="rect">
              <a:avLst/>
            </a:prstGeom>
            <a:solidFill>
              <a:srgbClr val="7030A0">
                <a:alpha val="7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1000" dirty="0" smtClean="0"/>
                <a:t>Cell 1</a:t>
              </a:r>
              <a:endParaRPr kumimoji="1" lang="ja-JP" altLang="en-US" sz="1000" dirty="0"/>
            </a:p>
          </p:txBody>
        </p:sp>
        <p:sp>
          <p:nvSpPr>
            <p:cNvPr id="217" name="正方形/長方形 216"/>
            <p:cNvSpPr/>
            <p:nvPr/>
          </p:nvSpPr>
          <p:spPr>
            <a:xfrm>
              <a:off x="3160113" y="3682498"/>
              <a:ext cx="453031" cy="200502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1000" dirty="0" smtClean="0"/>
                <a:t>Cell2</a:t>
              </a:r>
              <a:endParaRPr kumimoji="1" lang="ja-JP" altLang="en-US" sz="1000" dirty="0"/>
            </a:p>
          </p:txBody>
        </p:sp>
        <p:sp>
          <p:nvSpPr>
            <p:cNvPr id="218" name="正方形/長方形 217"/>
            <p:cNvSpPr/>
            <p:nvPr/>
          </p:nvSpPr>
          <p:spPr>
            <a:xfrm>
              <a:off x="3160113" y="3548830"/>
              <a:ext cx="453031" cy="133668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900" dirty="0" smtClean="0"/>
                <a:t>Wire</a:t>
              </a:r>
              <a:endParaRPr kumimoji="1" lang="ja-JP" altLang="en-US" sz="900" dirty="0"/>
            </a:p>
          </p:txBody>
        </p:sp>
        <p:sp>
          <p:nvSpPr>
            <p:cNvPr id="219" name="正方形/長方形 218"/>
            <p:cNvSpPr/>
            <p:nvPr/>
          </p:nvSpPr>
          <p:spPr>
            <a:xfrm>
              <a:off x="3160113" y="3883000"/>
              <a:ext cx="453031" cy="133668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900" dirty="0" smtClean="0"/>
                <a:t>Wire</a:t>
              </a:r>
              <a:endParaRPr kumimoji="1" lang="ja-JP" altLang="en-US" sz="900" dirty="0"/>
            </a:p>
          </p:txBody>
        </p:sp>
        <p:sp>
          <p:nvSpPr>
            <p:cNvPr id="220" name="正方形/長方形 219"/>
            <p:cNvSpPr/>
            <p:nvPr/>
          </p:nvSpPr>
          <p:spPr>
            <a:xfrm>
              <a:off x="3160113" y="4018096"/>
              <a:ext cx="453030" cy="108263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1000" dirty="0" smtClean="0"/>
                <a:t>Cell3</a:t>
              </a:r>
              <a:endParaRPr kumimoji="1" lang="ja-JP" altLang="en-US" sz="1000" dirty="0"/>
            </a:p>
          </p:txBody>
        </p:sp>
        <p:sp>
          <p:nvSpPr>
            <p:cNvPr id="221" name="正方形/長方形 220"/>
            <p:cNvSpPr/>
            <p:nvPr/>
          </p:nvSpPr>
          <p:spPr>
            <a:xfrm>
              <a:off x="3160113" y="4129916"/>
              <a:ext cx="453030" cy="133668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900" dirty="0" smtClean="0"/>
                <a:t>Wire</a:t>
              </a:r>
              <a:endParaRPr kumimoji="1" lang="ja-JP" altLang="en-US" sz="900" dirty="0"/>
            </a:p>
          </p:txBody>
        </p:sp>
        <p:sp>
          <p:nvSpPr>
            <p:cNvPr id="222" name="正方形/長方形 221"/>
            <p:cNvSpPr/>
            <p:nvPr/>
          </p:nvSpPr>
          <p:spPr>
            <a:xfrm>
              <a:off x="3160113" y="4268723"/>
              <a:ext cx="453030" cy="100251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1000" dirty="0" smtClean="0"/>
                <a:t>Cell4</a:t>
              </a:r>
              <a:endParaRPr kumimoji="1" lang="ja-JP" altLang="en-US" sz="1000" dirty="0"/>
            </a:p>
          </p:txBody>
        </p:sp>
        <p:sp>
          <p:nvSpPr>
            <p:cNvPr id="223" name="正方形/長方形 222"/>
            <p:cNvSpPr/>
            <p:nvPr/>
          </p:nvSpPr>
          <p:spPr>
            <a:xfrm>
              <a:off x="4767002" y="3348328"/>
              <a:ext cx="453031" cy="119533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1100" dirty="0" smtClean="0"/>
                <a:t>Cell 1</a:t>
              </a:r>
              <a:endParaRPr kumimoji="1" lang="ja-JP" altLang="en-US" sz="1100" dirty="0"/>
            </a:p>
          </p:txBody>
        </p:sp>
        <p:sp>
          <p:nvSpPr>
            <p:cNvPr id="224" name="正方形/長方形 223"/>
            <p:cNvSpPr/>
            <p:nvPr/>
          </p:nvSpPr>
          <p:spPr>
            <a:xfrm>
              <a:off x="4767002" y="3481536"/>
              <a:ext cx="453031" cy="200502"/>
            </a:xfrm>
            <a:prstGeom prst="rect">
              <a:avLst/>
            </a:prstGeom>
            <a:solidFill>
              <a:srgbClr val="7030A0">
                <a:alpha val="7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1100" dirty="0" smtClean="0"/>
                <a:t>Cell2</a:t>
              </a:r>
              <a:endParaRPr kumimoji="1" lang="ja-JP" altLang="en-US" sz="1100" dirty="0"/>
            </a:p>
          </p:txBody>
        </p:sp>
        <p:sp>
          <p:nvSpPr>
            <p:cNvPr id="225" name="正方形/長方形 224"/>
            <p:cNvSpPr/>
            <p:nvPr/>
          </p:nvSpPr>
          <p:spPr>
            <a:xfrm>
              <a:off x="4767002" y="3750046"/>
              <a:ext cx="453031" cy="132954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1100" dirty="0" smtClean="0"/>
                <a:t>Cell3</a:t>
              </a:r>
              <a:endParaRPr kumimoji="1" lang="ja-JP" altLang="en-US" sz="1100" dirty="0"/>
            </a:p>
          </p:txBody>
        </p:sp>
        <p:sp>
          <p:nvSpPr>
            <p:cNvPr id="226" name="正方形/長方形 225"/>
            <p:cNvSpPr/>
            <p:nvPr/>
          </p:nvSpPr>
          <p:spPr>
            <a:xfrm>
              <a:off x="4767002" y="3883000"/>
              <a:ext cx="453031" cy="133668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1100" dirty="0" smtClean="0"/>
                <a:t>Cell4</a:t>
              </a:r>
              <a:endParaRPr kumimoji="1" lang="ja-JP" altLang="en-US" sz="1100" dirty="0"/>
            </a:p>
          </p:txBody>
        </p:sp>
        <p:sp>
          <p:nvSpPr>
            <p:cNvPr id="227" name="正方形/長方形 226"/>
            <p:cNvSpPr/>
            <p:nvPr/>
          </p:nvSpPr>
          <p:spPr>
            <a:xfrm>
              <a:off x="4767002" y="3682498"/>
              <a:ext cx="453031" cy="67548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ja-JP" altLang="en-US" sz="1000" dirty="0"/>
            </a:p>
          </p:txBody>
        </p:sp>
        <p:sp>
          <p:nvSpPr>
            <p:cNvPr id="228" name="正方形/長方形 227"/>
            <p:cNvSpPr/>
            <p:nvPr/>
          </p:nvSpPr>
          <p:spPr>
            <a:xfrm>
              <a:off x="4767001" y="4093656"/>
              <a:ext cx="453031" cy="138388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1100" dirty="0" smtClean="0"/>
                <a:t>Cell5</a:t>
              </a:r>
              <a:endParaRPr kumimoji="1" lang="ja-JP" altLang="en-US" sz="1100" dirty="0"/>
            </a:p>
          </p:txBody>
        </p:sp>
        <p:sp>
          <p:nvSpPr>
            <p:cNvPr id="229" name="正方形/長方形 228"/>
            <p:cNvSpPr/>
            <p:nvPr/>
          </p:nvSpPr>
          <p:spPr>
            <a:xfrm>
              <a:off x="4767002" y="4026108"/>
              <a:ext cx="453031" cy="67548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kumimoji="1" lang="ja-JP" altLang="en-US" sz="1000" dirty="0"/>
            </a:p>
          </p:txBody>
        </p:sp>
      </p:grpSp>
      <p:sp>
        <p:nvSpPr>
          <p:cNvPr id="232" name="テキスト ボックス 231"/>
          <p:cNvSpPr txBox="1"/>
          <p:nvPr/>
        </p:nvSpPr>
        <p:spPr>
          <a:xfrm>
            <a:off x="6776772" y="4312346"/>
            <a:ext cx="1997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i="1" dirty="0" smtClean="0"/>
              <a:t>Met? or Violate?</a:t>
            </a:r>
            <a:endParaRPr kumimoji="1" lang="ja-JP" altLang="en-US" sz="1400" i="1" dirty="0"/>
          </a:p>
        </p:txBody>
      </p:sp>
      <p:sp>
        <p:nvSpPr>
          <p:cNvPr id="233" name="正方形/長方形 232"/>
          <p:cNvSpPr/>
          <p:nvPr/>
        </p:nvSpPr>
        <p:spPr>
          <a:xfrm>
            <a:off x="2195736" y="752863"/>
            <a:ext cx="360040" cy="152447"/>
          </a:xfrm>
          <a:prstGeom prst="rect">
            <a:avLst/>
          </a:prstGeom>
          <a:solidFill>
            <a:srgbClr val="7030A0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200" dirty="0" err="1" smtClean="0"/>
              <a:t>HVt</a:t>
            </a:r>
            <a:endParaRPr kumimoji="1" lang="ja-JP" altLang="en-US" sz="1200" dirty="0"/>
          </a:p>
        </p:txBody>
      </p:sp>
      <p:sp>
        <p:nvSpPr>
          <p:cNvPr id="234" name="正方形/長方形 233"/>
          <p:cNvSpPr/>
          <p:nvPr/>
        </p:nvSpPr>
        <p:spPr>
          <a:xfrm>
            <a:off x="2195736" y="905310"/>
            <a:ext cx="360040" cy="152447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200" dirty="0" err="1" smtClean="0"/>
              <a:t>SVt</a:t>
            </a:r>
            <a:endParaRPr kumimoji="1" lang="ja-JP" altLang="en-US" sz="1200" dirty="0"/>
          </a:p>
        </p:txBody>
      </p:sp>
      <p:sp>
        <p:nvSpPr>
          <p:cNvPr id="235" name="正方形/長方形 234"/>
          <p:cNvSpPr/>
          <p:nvPr/>
        </p:nvSpPr>
        <p:spPr>
          <a:xfrm>
            <a:off x="2195735" y="1057756"/>
            <a:ext cx="360040" cy="152447"/>
          </a:xfrm>
          <a:prstGeom prst="rect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200" dirty="0" err="1" smtClean="0"/>
              <a:t>LVt</a:t>
            </a:r>
            <a:endParaRPr kumimoji="1" lang="ja-JP" altLang="en-US" sz="1200" dirty="0"/>
          </a:p>
        </p:txBody>
      </p:sp>
      <p:grpSp>
        <p:nvGrpSpPr>
          <p:cNvPr id="239" name="グループ化 238"/>
          <p:cNvGrpSpPr/>
          <p:nvPr/>
        </p:nvGrpSpPr>
        <p:grpSpPr>
          <a:xfrm>
            <a:off x="4932040" y="2507825"/>
            <a:ext cx="3792936" cy="307777"/>
            <a:chOff x="5618464" y="2579833"/>
            <a:chExt cx="3792936" cy="307777"/>
          </a:xfrm>
        </p:grpSpPr>
        <p:sp>
          <p:nvSpPr>
            <p:cNvPr id="237" name="二等辺三角形 236"/>
            <p:cNvSpPr/>
            <p:nvPr/>
          </p:nvSpPr>
          <p:spPr>
            <a:xfrm rot="10800000">
              <a:off x="5618464" y="2661859"/>
              <a:ext cx="902812" cy="123620"/>
            </a:xfrm>
            <a:prstGeom prst="triangl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 dirty="0"/>
            </a:p>
          </p:txBody>
        </p:sp>
        <p:sp>
          <p:nvSpPr>
            <p:cNvPr id="238" name="テキスト ボックス 237"/>
            <p:cNvSpPr txBox="1"/>
            <p:nvPr/>
          </p:nvSpPr>
          <p:spPr>
            <a:xfrm>
              <a:off x="6364428" y="2579833"/>
              <a:ext cx="30469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400" i="1" dirty="0" smtClean="0"/>
                <a:t>If </a:t>
              </a:r>
              <a:r>
                <a:rPr lang="en-US" altLang="ja-JP" sz="1400" i="1" dirty="0" err="1" smtClean="0"/>
                <a:t>QoR</a:t>
              </a:r>
              <a:r>
                <a:rPr lang="en-US" altLang="ja-JP" sz="1400" i="1" dirty="0" smtClean="0"/>
                <a:t> is OK, move onto next -10mV</a:t>
              </a:r>
              <a:endParaRPr kumimoji="1" lang="ja-JP" altLang="en-US" sz="1400" i="1" dirty="0"/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3710222" y="981533"/>
            <a:ext cx="1941898" cy="1235024"/>
            <a:chOff x="3710222" y="1053541"/>
            <a:chExt cx="1941898" cy="1235024"/>
          </a:xfrm>
        </p:grpSpPr>
        <p:sp>
          <p:nvSpPr>
            <p:cNvPr id="104" name="下矢印 103"/>
            <p:cNvSpPr/>
            <p:nvPr/>
          </p:nvSpPr>
          <p:spPr>
            <a:xfrm>
              <a:off x="3710222" y="1284627"/>
              <a:ext cx="335008" cy="1003938"/>
            </a:xfrm>
            <a:prstGeom prst="downArrow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wrap="none" rtlCol="0" anchor="ctr"/>
            <a:lstStyle/>
            <a:p>
              <a:pPr algn="ctr"/>
              <a:r>
                <a:rPr kumimoji="1" lang="en-US" altLang="ja-JP" sz="900" dirty="0" smtClean="0"/>
                <a:t>Delay0 / </a:t>
              </a:r>
              <a:r>
                <a:rPr kumimoji="1" lang="en-US" altLang="ja-JP" sz="1000" b="1" dirty="0" smtClean="0"/>
                <a:t>1.05</a:t>
              </a:r>
              <a:endParaRPr kumimoji="1" lang="ja-JP" altLang="en-US" sz="1000" b="1" dirty="0"/>
            </a:p>
          </p:txBody>
        </p:sp>
        <p:sp>
          <p:nvSpPr>
            <p:cNvPr id="115" name="下矢印 114"/>
            <p:cNvSpPr/>
            <p:nvPr/>
          </p:nvSpPr>
          <p:spPr>
            <a:xfrm>
              <a:off x="5317112" y="1284627"/>
              <a:ext cx="335008" cy="870270"/>
            </a:xfrm>
            <a:prstGeom prst="downArrow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wrap="none" rtlCol="0" anchor="ctr"/>
            <a:lstStyle/>
            <a:p>
              <a:pPr algn="ctr"/>
              <a:r>
                <a:rPr kumimoji="1" lang="en-US" altLang="ja-JP" sz="900" dirty="0" smtClean="0"/>
                <a:t>Delay0 / </a:t>
              </a:r>
              <a:r>
                <a:rPr kumimoji="1" lang="en-US" altLang="ja-JP" sz="1000" b="1" dirty="0" smtClean="0"/>
                <a:t>1.1</a:t>
              </a:r>
              <a:endParaRPr kumimoji="1" lang="ja-JP" altLang="en-US" sz="1000" b="1" dirty="0"/>
            </a:p>
          </p:txBody>
        </p:sp>
        <p:sp>
          <p:nvSpPr>
            <p:cNvPr id="2" name="フローチャート : 書類 1"/>
            <p:cNvSpPr/>
            <p:nvPr/>
          </p:nvSpPr>
          <p:spPr>
            <a:xfrm>
              <a:off x="3753828" y="1053541"/>
              <a:ext cx="259210" cy="152446"/>
            </a:xfrm>
            <a:prstGeom prst="flowChartDocumen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900" dirty="0" smtClean="0"/>
                <a:t>ECO</a:t>
              </a:r>
              <a:endParaRPr kumimoji="1" lang="ja-JP" altLang="en-US" sz="900" dirty="0"/>
            </a:p>
          </p:txBody>
        </p:sp>
        <p:sp>
          <p:nvSpPr>
            <p:cNvPr id="116" name="フローチャート : 書類 115"/>
            <p:cNvSpPr/>
            <p:nvPr/>
          </p:nvSpPr>
          <p:spPr>
            <a:xfrm>
              <a:off x="5355011" y="1059517"/>
              <a:ext cx="259210" cy="152446"/>
            </a:xfrm>
            <a:prstGeom prst="flowChartDocumen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900" dirty="0" smtClean="0"/>
                <a:t>ECO</a:t>
              </a:r>
              <a:endParaRPr kumimoji="1" lang="ja-JP" altLang="en-US" sz="900" dirty="0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3710222" y="3060991"/>
            <a:ext cx="1941898" cy="1070872"/>
            <a:chOff x="3710222" y="3132999"/>
            <a:chExt cx="1941898" cy="1070872"/>
          </a:xfrm>
        </p:grpSpPr>
        <p:sp>
          <p:nvSpPr>
            <p:cNvPr id="197" name="下矢印 196"/>
            <p:cNvSpPr/>
            <p:nvPr/>
          </p:nvSpPr>
          <p:spPr>
            <a:xfrm>
              <a:off x="3710222" y="3355450"/>
              <a:ext cx="335008" cy="848421"/>
            </a:xfrm>
            <a:prstGeom prst="downArrow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wrap="none" rtlCol="0" anchor="ctr"/>
            <a:lstStyle/>
            <a:p>
              <a:pPr algn="ctr"/>
              <a:r>
                <a:rPr kumimoji="1" lang="en-US" altLang="ja-JP" sz="900" dirty="0" smtClean="0"/>
                <a:t>Delay0 / </a:t>
              </a:r>
              <a:r>
                <a:rPr kumimoji="1" lang="en-US" altLang="ja-JP" sz="1000" b="1" dirty="0" smtClean="0"/>
                <a:t>1.11</a:t>
              </a:r>
              <a:endParaRPr kumimoji="1" lang="ja-JP" altLang="en-US" sz="1000" b="1" dirty="0"/>
            </a:p>
          </p:txBody>
        </p:sp>
        <p:sp>
          <p:nvSpPr>
            <p:cNvPr id="208" name="下矢印 207"/>
            <p:cNvSpPr/>
            <p:nvPr/>
          </p:nvSpPr>
          <p:spPr>
            <a:xfrm>
              <a:off x="5317112" y="3355450"/>
              <a:ext cx="335008" cy="723898"/>
            </a:xfrm>
            <a:prstGeom prst="downArrow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wrap="none" tIns="0" rtlCol="0" anchor="ctr"/>
            <a:lstStyle/>
            <a:p>
              <a:pPr algn="r"/>
              <a:r>
                <a:rPr kumimoji="1" lang="en-US" altLang="ja-JP" sz="900" dirty="0" smtClean="0"/>
                <a:t>Delay0 / </a:t>
              </a:r>
              <a:r>
                <a:rPr kumimoji="1" lang="en-US" altLang="ja-JP" sz="1000" b="1" dirty="0" smtClean="0"/>
                <a:t>1.15</a:t>
              </a:r>
              <a:endParaRPr kumimoji="1" lang="ja-JP" altLang="en-US" sz="1000" b="1" dirty="0"/>
            </a:p>
          </p:txBody>
        </p:sp>
        <p:sp>
          <p:nvSpPr>
            <p:cNvPr id="117" name="フローチャート : 書類 116"/>
            <p:cNvSpPr/>
            <p:nvPr/>
          </p:nvSpPr>
          <p:spPr>
            <a:xfrm>
              <a:off x="3748121" y="3132999"/>
              <a:ext cx="259210" cy="152446"/>
            </a:xfrm>
            <a:prstGeom prst="flowChartDocumen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900" dirty="0" smtClean="0"/>
                <a:t>ECO</a:t>
              </a:r>
              <a:endParaRPr kumimoji="1" lang="ja-JP" altLang="en-US" sz="900" dirty="0"/>
            </a:p>
          </p:txBody>
        </p:sp>
        <p:sp>
          <p:nvSpPr>
            <p:cNvPr id="119" name="フローチャート : 書類 118"/>
            <p:cNvSpPr/>
            <p:nvPr/>
          </p:nvSpPr>
          <p:spPr>
            <a:xfrm>
              <a:off x="5355011" y="3139384"/>
              <a:ext cx="259210" cy="152446"/>
            </a:xfrm>
            <a:prstGeom prst="flowChartDocumen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kumimoji="1" lang="en-US" altLang="ja-JP" sz="900" dirty="0" smtClean="0"/>
                <a:t>ECO</a:t>
              </a:r>
              <a:endParaRPr kumimoji="1" lang="ja-JP" altLang="en-US" sz="900" dirty="0"/>
            </a:p>
          </p:txBody>
        </p:sp>
      </p:grpSp>
      <p:grpSp>
        <p:nvGrpSpPr>
          <p:cNvPr id="125" name="グループ化 124"/>
          <p:cNvGrpSpPr/>
          <p:nvPr/>
        </p:nvGrpSpPr>
        <p:grpSpPr>
          <a:xfrm>
            <a:off x="5005928" y="4574262"/>
            <a:ext cx="3792936" cy="307777"/>
            <a:chOff x="5618464" y="2579833"/>
            <a:chExt cx="3792936" cy="307777"/>
          </a:xfrm>
        </p:grpSpPr>
        <p:sp>
          <p:nvSpPr>
            <p:cNvPr id="129" name="二等辺三角形 128"/>
            <p:cNvSpPr/>
            <p:nvPr/>
          </p:nvSpPr>
          <p:spPr>
            <a:xfrm rot="10800000">
              <a:off x="5618464" y="2661859"/>
              <a:ext cx="902812" cy="123620"/>
            </a:xfrm>
            <a:prstGeom prst="triangl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 dirty="0"/>
            </a:p>
          </p:txBody>
        </p:sp>
        <p:sp>
          <p:nvSpPr>
            <p:cNvPr id="130" name="テキスト ボックス 129"/>
            <p:cNvSpPr txBox="1"/>
            <p:nvPr/>
          </p:nvSpPr>
          <p:spPr>
            <a:xfrm>
              <a:off x="6364428" y="2579833"/>
              <a:ext cx="30469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400" i="1" dirty="0" smtClean="0"/>
                <a:t>If </a:t>
              </a:r>
              <a:r>
                <a:rPr lang="en-US" altLang="ja-JP" sz="1400" i="1" dirty="0" err="1" smtClean="0"/>
                <a:t>QoR</a:t>
              </a:r>
              <a:r>
                <a:rPr lang="en-US" altLang="ja-JP" sz="1400" i="1" dirty="0" smtClean="0"/>
                <a:t> is OK, move onto next -10mV</a:t>
              </a:r>
              <a:endParaRPr kumimoji="1" lang="ja-JP" altLang="en-US" sz="1400" i="1" dirty="0"/>
            </a:p>
          </p:txBody>
        </p:sp>
      </p:grpSp>
      <p:sp>
        <p:nvSpPr>
          <p:cNvPr id="131" name="正方形/長方形 130"/>
          <p:cNvSpPr/>
          <p:nvPr/>
        </p:nvSpPr>
        <p:spPr>
          <a:xfrm>
            <a:off x="467544" y="4464792"/>
            <a:ext cx="360040" cy="152447"/>
          </a:xfrm>
          <a:prstGeom prst="rect">
            <a:avLst/>
          </a:prstGeom>
          <a:solidFill>
            <a:srgbClr val="7030A0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200" dirty="0" err="1" smtClean="0"/>
              <a:t>HVt</a:t>
            </a:r>
            <a:endParaRPr kumimoji="1" lang="ja-JP" altLang="en-US" sz="1200" dirty="0"/>
          </a:p>
        </p:txBody>
      </p:sp>
      <p:sp>
        <p:nvSpPr>
          <p:cNvPr id="132" name="正方形/長方形 131"/>
          <p:cNvSpPr/>
          <p:nvPr/>
        </p:nvSpPr>
        <p:spPr>
          <a:xfrm>
            <a:off x="1083972" y="4464791"/>
            <a:ext cx="360040" cy="152447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200" dirty="0" err="1" smtClean="0"/>
              <a:t>SVt</a:t>
            </a:r>
            <a:endParaRPr kumimoji="1" lang="ja-JP" altLang="en-US" sz="1200" dirty="0"/>
          </a:p>
        </p:txBody>
      </p:sp>
      <p:sp>
        <p:nvSpPr>
          <p:cNvPr id="133" name="正方形/長方形 132"/>
          <p:cNvSpPr/>
          <p:nvPr/>
        </p:nvSpPr>
        <p:spPr>
          <a:xfrm>
            <a:off x="1691680" y="4464790"/>
            <a:ext cx="360040" cy="152447"/>
          </a:xfrm>
          <a:prstGeom prst="rect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200" dirty="0" err="1" smtClean="0"/>
              <a:t>LVt</a:t>
            </a:r>
            <a:endParaRPr kumimoji="1" lang="ja-JP" altLang="en-US" sz="12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63847" y="4140312"/>
            <a:ext cx="14861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 smtClean="0"/>
              <a:t>Voltage Dependency</a:t>
            </a:r>
            <a:endParaRPr kumimoji="1" lang="ja-JP" altLang="en-US" sz="11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99966" y="4363072"/>
            <a:ext cx="3283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&gt;</a:t>
            </a:r>
            <a:endParaRPr kumimoji="1" lang="ja-JP" altLang="en-US" sz="1600" dirty="0"/>
          </a:p>
        </p:txBody>
      </p:sp>
      <p:sp>
        <p:nvSpPr>
          <p:cNvPr id="137" name="テキスト ボックス 136"/>
          <p:cNvSpPr txBox="1"/>
          <p:nvPr/>
        </p:nvSpPr>
        <p:spPr>
          <a:xfrm>
            <a:off x="1439160" y="4363072"/>
            <a:ext cx="3283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&gt;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938740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" grpId="0" animBg="1"/>
      <p:bldP spid="160" grpId="0"/>
      <p:bldP spid="168" grpId="0" animBg="1"/>
      <p:bldP spid="23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スライド 1 - &amp;quot;プレゼンテーション用マスタータイトル&amp;#x0D;&amp;#x0A;（40pt左揃え）&amp;quot;&quot;/&gt;&lt;property id=&quot;20307&quot; value=&quot;261&quot;/&gt;&lt;/object&gt;&lt;object type=&quot;3&quot; unique_id=&quot;10007&quot;&gt;&lt;property id=&quot;20148&quot; value=&quot;5&quot;/&gt;&lt;property id=&quot;20300&quot; value=&quot;スライド 6&quot;/&gt;&lt;property id=&quot;20307&quot; value=&quot;260&quot;/&gt;&lt;/object&gt;&lt;object type=&quot;3&quot; unique_id=&quot;10045&quot;&gt;&lt;property id=&quot;20148&quot; value=&quot;5&quot;/&gt;&lt;property id=&quot;20300&quot; value=&quot;スライド 2 - &amp;quot;Agenda（28pt）&amp;quot;&quot;/&gt;&lt;property id=&quot;20307&quot; value=&quot;280&quot;/&gt;&lt;/object&gt;&lt;object type=&quot;3&quot; unique_id=&quot;10046&quot;&gt;&lt;property id=&quot;20148&quot; value=&quot;5&quot;/&gt;&lt;property id=&quot;20300&quot; value=&quot;スライド 3 - &amp;quot;中表紙タイトル（40pt左揃え）&amp;quot;&quot;/&gt;&lt;property id=&quot;20307&quot; value=&quot;281&quot;/&gt;&lt;/object&gt;&lt;object type=&quot;3&quot; unique_id=&quot;10048&quot;&gt;&lt;property id=&quot;20148&quot; value=&quot;5&quot;/&gt;&lt;property id=&quot;20300&quot; value=&quot;スライド 5&quot;/&gt;&lt;property id=&quot;20307&quot; value=&quot;298&quot;/&gt;&lt;/object&gt;&lt;object type=&quot;3&quot; unique_id=&quot;10058&quot;&gt;&lt;property id=&quot;20148&quot; value=&quot;5&quot;/&gt;&lt;property id=&quot;20300&quot; value=&quot;スライド 4 - &amp;quot;タイトル（28pt）&amp;quot;&quot;/&gt;&lt;property id=&quot;20307&quot; value=&quot;299&quot;/&gt;&lt;/object&gt;&lt;/object&gt;&lt;object type=&quot;8&quot; unique_id=&quot;10044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Socionext_Gray_slidemaster">
  <a:themeElements>
    <a:clrScheme name="socionext">
      <a:dk1>
        <a:sysClr val="windowText" lastClr="000000"/>
      </a:dk1>
      <a:lt1>
        <a:sysClr val="window" lastClr="FFFFFF"/>
      </a:lt1>
      <a:dk2>
        <a:srgbClr val="7F7F7F"/>
      </a:dk2>
      <a:lt2>
        <a:srgbClr val="F2F2F2"/>
      </a:lt2>
      <a:accent1>
        <a:srgbClr val="002855"/>
      </a:accent1>
      <a:accent2>
        <a:srgbClr val="7D0000"/>
      </a:accent2>
      <a:accent3>
        <a:srgbClr val="00B0F0"/>
      </a:accent3>
      <a:accent4>
        <a:srgbClr val="FFC000"/>
      </a:accent4>
      <a:accent5>
        <a:srgbClr val="FFFF00"/>
      </a:accent5>
      <a:accent6>
        <a:srgbClr val="9BBB59"/>
      </a:accent6>
      <a:hlink>
        <a:srgbClr val="0000FF"/>
      </a:hlink>
      <a:folHlink>
        <a:srgbClr val="800080"/>
      </a:folHlink>
    </a:clrScheme>
    <a:fontScheme name="socionext_e">
      <a:majorFont>
        <a:latin typeface="Segoe UI"/>
        <a:ea typeface="Segoe UI"/>
        <a:cs typeface=""/>
      </a:majorFont>
      <a:minorFont>
        <a:latin typeface="Segoe UI"/>
        <a:ea typeface="Segoe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28CC7CF811FB5E45BE1C565F14CC5CCA" ma:contentTypeVersion="0" ma:contentTypeDescription="新しいドキュメントを作成します。" ma:contentTypeScope="" ma:versionID="b9f6989a3a453d41cde486da32f159bb">
  <xsd:schema xmlns:xsd="http://www.w3.org/2001/XMLSchema" xmlns:xs="http://www.w3.org/2001/XMLSchema" xmlns:p="http://schemas.microsoft.com/office/2006/metadata/properties" xmlns:ns2="466ac974-24ad-4964-b1ef-ccf7cb71e95c" targetNamespace="http://schemas.microsoft.com/office/2006/metadata/properties" ma:root="true" ma:fieldsID="f926c85e5430216d849797cd1fa62c8c" ns2:_="">
    <xsd:import namespace="466ac974-24ad-4964-b1ef-ccf7cb71e95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6ac974-24ad-4964-b1ef-ccf7cb71e95c" elementFormDefault="qualified">
    <xsd:import namespace="http://schemas.microsoft.com/office/2006/documentManagement/types"/>
    <xsd:import namespace="http://schemas.microsoft.com/office/infopath/2007/PartnerControls"/>
    <xsd:element name="_dlc_DocId" ma:index="4" nillable="true" ma:displayName="ドキュメント ID 値" ma:description="このアイテムに割り当てられているドキュメント ID の値です。" ma:internalName="_dlc_DocId" ma:readOnly="true">
      <xsd:simpleType>
        <xsd:restriction base="dms:Text"/>
      </xsd:simpleType>
    </xsd:element>
    <xsd:element name="_dlc_DocIdUrl" ma:index="5" nillable="true" ma:displayName="ドキュメントID:" ma:description="このドキュメントへの常時接続リンクです。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6" nillable="true" ma:displayName="ID を保持" ma:description="追加時に ID を保持します。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コンテンツ タイプ"/>
        <xsd:element ref="dc:title" minOccurs="0" maxOccurs="1" ma:index="1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466ac974-24ad-4964-b1ef-ccf7cb71e95c">MNEFNHUHD2QM-3-423</_dlc_DocId>
    <_dlc_DocIdUrl xmlns="466ac974-24ad-4964-b1ef-ccf7cb71e95c">
      <Url>https://portalsite.ecs.css.socionext.com/sites/sni130/_layouts/15/DocIdRedir.aspx?ID=MNEFNHUHD2QM-3-423</Url>
      <Description>MNEFNHUHD2QM-3-423</Description>
    </_dlc_DocIdUrl>
  </documentManagement>
</p:properties>
</file>

<file path=customXml/itemProps1.xml><?xml version="1.0" encoding="utf-8"?>
<ds:datastoreItem xmlns:ds="http://schemas.openxmlformats.org/officeDocument/2006/customXml" ds:itemID="{2191BD9B-32E8-40B3-8B94-CD0FA2EC5D0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5F9896E-FB38-411D-A491-D726CA48FD93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C8B18289-7BB3-41ED-9A5C-47C1C0AECC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66ac974-24ad-4964-b1ef-ccf7cb71e95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CF25016B-F3CC-4501-A22C-062E1BD55BC1}">
  <ds:schemaRefs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elements/1.1/"/>
    <ds:schemaRef ds:uri="http://schemas.openxmlformats.org/package/2006/metadata/core-properties"/>
    <ds:schemaRef ds:uri="http://purl.org/dc/dcmitype/"/>
    <ds:schemaRef ds:uri="466ac974-24ad-4964-b1ef-ccf7cb71e95c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15668</TotalTime>
  <Words>1218</Words>
  <Application>Microsoft Office PowerPoint</Application>
  <PresentationFormat>画面に合わせる (16:9)</PresentationFormat>
  <Paragraphs>500</Paragraphs>
  <Slides>12</Slides>
  <Notes>12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3" baseType="lpstr">
      <vt:lpstr>Socionext_Gray_slidemaster</vt:lpstr>
      <vt:lpstr>Activation-aware Slack Assignment (ASA) for Mode-wise Power Saving in High-End ISP</vt:lpstr>
      <vt:lpstr>Background</vt:lpstr>
      <vt:lpstr>Motivation (Operating Mode)</vt:lpstr>
      <vt:lpstr>Motivation (Activation-aware Slack Assignment)</vt:lpstr>
      <vt:lpstr>Key Idea</vt:lpstr>
      <vt:lpstr>Key Idea (Mode-wise ASA)</vt:lpstr>
      <vt:lpstr>Design Flow</vt:lpstr>
      <vt:lpstr>Additional Flow (Detail 1)</vt:lpstr>
      <vt:lpstr>Additional Flow (Detail 2)</vt:lpstr>
      <vt:lpstr>Evidence</vt:lpstr>
      <vt:lpstr>Evidence (continued)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16:9 Gray English</dc:title>
  <dc:creator>Nagayama, Jun/長山 準</dc:creator>
  <cp:lastModifiedBy>Nagayama, Jun/長山 準</cp:lastModifiedBy>
  <cp:revision>434</cp:revision>
  <cp:lastPrinted>2015-03-24T07:59:54Z</cp:lastPrinted>
  <dcterms:created xsi:type="dcterms:W3CDTF">2015-02-17T07:57:33Z</dcterms:created>
  <dcterms:modified xsi:type="dcterms:W3CDTF">2019-05-23T09:19:42Z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0x01010028CC7CF811FB5E45BE1C565F14CC5CCA</vt:lpwstr>
  </property>
  <property fmtid="{D5CDD505-2E9C-101B-9397-08002B2CF9AE}" pid="3" name="_dlc_DocIdItemGuid">
    <vt:lpwstr>919114f7-b2d8-484c-98bf-bfc436909b3f</vt:lpwstr>
  </property>
</Properties>
</file>